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62" r:id="rId4"/>
    <p:sldId id="380" r:id="rId5"/>
    <p:sldId id="614" r:id="rId6"/>
    <p:sldId id="615" r:id="rId7"/>
    <p:sldId id="564" r:id="rId8"/>
    <p:sldId id="616" r:id="rId9"/>
    <p:sldId id="617" r:id="rId10"/>
    <p:sldId id="618" r:id="rId11"/>
    <p:sldId id="566" r:id="rId12"/>
    <p:sldId id="567" r:id="rId13"/>
    <p:sldId id="619" r:id="rId14"/>
    <p:sldId id="620" r:id="rId15"/>
    <p:sldId id="621" r:id="rId16"/>
    <p:sldId id="622" r:id="rId17"/>
    <p:sldId id="623" r:id="rId18"/>
    <p:sldId id="568" r:id="rId19"/>
    <p:sldId id="624" r:id="rId20"/>
    <p:sldId id="625" r:id="rId21"/>
    <p:sldId id="626" r:id="rId22"/>
    <p:sldId id="627" r:id="rId23"/>
    <p:sldId id="628" r:id="rId24"/>
    <p:sldId id="569" r:id="rId25"/>
    <p:sldId id="629" r:id="rId26"/>
    <p:sldId id="630" r:id="rId27"/>
    <p:sldId id="570" r:id="rId28"/>
    <p:sldId id="631" r:id="rId29"/>
    <p:sldId id="632" r:id="rId30"/>
    <p:sldId id="633" r:id="rId31"/>
    <p:sldId id="573" r:id="rId32"/>
    <p:sldId id="634" r:id="rId33"/>
    <p:sldId id="635" r:id="rId34"/>
    <p:sldId id="636" r:id="rId35"/>
    <p:sldId id="637" r:id="rId36"/>
    <p:sldId id="638" r:id="rId37"/>
    <p:sldId id="574" r:id="rId38"/>
    <p:sldId id="639" r:id="rId39"/>
    <p:sldId id="640" r:id="rId40"/>
    <p:sldId id="641" r:id="rId41"/>
    <p:sldId id="642" r:id="rId42"/>
    <p:sldId id="643" r:id="rId43"/>
    <p:sldId id="575" r:id="rId44"/>
    <p:sldId id="644" r:id="rId45"/>
    <p:sldId id="645" r:id="rId46"/>
    <p:sldId id="576" r:id="rId47"/>
    <p:sldId id="646" r:id="rId48"/>
    <p:sldId id="647" r:id="rId49"/>
    <p:sldId id="648" r:id="rId50"/>
    <p:sldId id="649" r:id="rId51"/>
    <p:sldId id="650" r:id="rId52"/>
    <p:sldId id="792" r:id="rId53"/>
    <p:sldId id="651" r:id="rId54"/>
    <p:sldId id="579" r:id="rId55"/>
    <p:sldId id="652" r:id="rId56"/>
    <p:sldId id="577" r:id="rId57"/>
    <p:sldId id="653" r:id="rId58"/>
    <p:sldId id="654" r:id="rId59"/>
    <p:sldId id="655" r:id="rId60"/>
    <p:sldId id="656" r:id="rId61"/>
    <p:sldId id="578" r:id="rId62"/>
    <p:sldId id="657" r:id="rId63"/>
    <p:sldId id="658" r:id="rId64"/>
    <p:sldId id="659" r:id="rId65"/>
    <p:sldId id="660" r:id="rId66"/>
    <p:sldId id="661" r:id="rId67"/>
    <p:sldId id="580" r:id="rId68"/>
    <p:sldId id="662" r:id="rId69"/>
    <p:sldId id="663" r:id="rId70"/>
    <p:sldId id="581" r:id="rId71"/>
    <p:sldId id="664" r:id="rId72"/>
    <p:sldId id="665" r:id="rId73"/>
    <p:sldId id="666" r:id="rId74"/>
    <p:sldId id="667" r:id="rId75"/>
    <p:sldId id="582" r:id="rId76"/>
    <p:sldId id="668" r:id="rId77"/>
    <p:sldId id="669" r:id="rId78"/>
    <p:sldId id="670" r:id="rId79"/>
    <p:sldId id="583" r:id="rId80"/>
    <p:sldId id="671" r:id="rId81"/>
    <p:sldId id="672" r:id="rId82"/>
    <p:sldId id="673" r:id="rId83"/>
    <p:sldId id="584" r:id="rId84"/>
    <p:sldId id="674" r:id="rId85"/>
    <p:sldId id="675" r:id="rId86"/>
    <p:sldId id="585" r:id="rId87"/>
    <p:sldId id="676" r:id="rId88"/>
    <p:sldId id="677" r:id="rId89"/>
    <p:sldId id="572" r:id="rId90"/>
    <p:sldId id="678" r:id="rId91"/>
    <p:sldId id="679" r:id="rId92"/>
    <p:sldId id="680" r:id="rId93"/>
    <p:sldId id="586" r:id="rId94"/>
    <p:sldId id="681" r:id="rId95"/>
    <p:sldId id="682" r:id="rId96"/>
    <p:sldId id="683" r:id="rId97"/>
    <p:sldId id="684" r:id="rId98"/>
    <p:sldId id="685" r:id="rId99"/>
    <p:sldId id="686" r:id="rId100"/>
    <p:sldId id="687" r:id="rId101"/>
    <p:sldId id="688" r:id="rId102"/>
    <p:sldId id="587" r:id="rId103"/>
    <p:sldId id="689" r:id="rId104"/>
    <p:sldId id="690" r:id="rId105"/>
    <p:sldId id="691" r:id="rId106"/>
    <p:sldId id="692" r:id="rId107"/>
    <p:sldId id="693" r:id="rId108"/>
    <p:sldId id="694" r:id="rId109"/>
    <p:sldId id="588" r:id="rId110"/>
    <p:sldId id="695" r:id="rId111"/>
    <p:sldId id="696" r:id="rId112"/>
    <p:sldId id="697" r:id="rId113"/>
    <p:sldId id="698" r:id="rId114"/>
    <p:sldId id="702" r:id="rId115"/>
    <p:sldId id="699" r:id="rId116"/>
    <p:sldId id="700" r:id="rId117"/>
    <p:sldId id="701" r:id="rId118"/>
    <p:sldId id="589" r:id="rId119"/>
    <p:sldId id="703" r:id="rId120"/>
    <p:sldId id="704" r:id="rId121"/>
    <p:sldId id="705" r:id="rId122"/>
    <p:sldId id="706" r:id="rId123"/>
    <p:sldId id="707" r:id="rId124"/>
    <p:sldId id="708" r:id="rId125"/>
    <p:sldId id="591" r:id="rId126"/>
    <p:sldId id="709" r:id="rId127"/>
    <p:sldId id="710" r:id="rId128"/>
    <p:sldId id="711" r:id="rId129"/>
    <p:sldId id="712" r:id="rId130"/>
    <p:sldId id="713" r:id="rId131"/>
    <p:sldId id="714" r:id="rId132"/>
    <p:sldId id="590" r:id="rId133"/>
    <p:sldId id="592" r:id="rId134"/>
    <p:sldId id="593" r:id="rId135"/>
    <p:sldId id="715" r:id="rId136"/>
    <p:sldId id="716" r:id="rId137"/>
    <p:sldId id="717" r:id="rId138"/>
    <p:sldId id="718" r:id="rId139"/>
    <p:sldId id="719" r:id="rId140"/>
    <p:sldId id="595" r:id="rId141"/>
    <p:sldId id="720" r:id="rId142"/>
    <p:sldId id="721" r:id="rId143"/>
    <p:sldId id="722" r:id="rId144"/>
    <p:sldId id="723" r:id="rId145"/>
    <p:sldId id="724" r:id="rId146"/>
    <p:sldId id="725" r:id="rId147"/>
    <p:sldId id="726" r:id="rId148"/>
    <p:sldId id="597" r:id="rId149"/>
    <p:sldId id="727" r:id="rId150"/>
    <p:sldId id="735" r:id="rId151"/>
    <p:sldId id="728" r:id="rId152"/>
    <p:sldId id="729" r:id="rId153"/>
    <p:sldId id="730" r:id="rId154"/>
    <p:sldId id="731" r:id="rId155"/>
    <p:sldId id="732" r:id="rId156"/>
    <p:sldId id="733" r:id="rId157"/>
    <p:sldId id="734" r:id="rId158"/>
    <p:sldId id="599" r:id="rId159"/>
    <p:sldId id="736" r:id="rId160"/>
    <p:sldId id="737" r:id="rId161"/>
    <p:sldId id="738" r:id="rId162"/>
    <p:sldId id="598" r:id="rId163"/>
    <p:sldId id="739" r:id="rId164"/>
    <p:sldId id="740" r:id="rId165"/>
    <p:sldId id="741" r:id="rId166"/>
    <p:sldId id="742" r:id="rId167"/>
    <p:sldId id="743" r:id="rId168"/>
    <p:sldId id="744" r:id="rId169"/>
    <p:sldId id="745" r:id="rId170"/>
    <p:sldId id="600" r:id="rId171"/>
    <p:sldId id="749" r:id="rId172"/>
    <p:sldId id="746" r:id="rId173"/>
    <p:sldId id="747" r:id="rId174"/>
    <p:sldId id="748" r:id="rId175"/>
    <p:sldId id="601" r:id="rId176"/>
    <p:sldId id="750" r:id="rId177"/>
    <p:sldId id="751" r:id="rId178"/>
    <p:sldId id="752" r:id="rId179"/>
    <p:sldId id="753" r:id="rId180"/>
    <p:sldId id="602" r:id="rId181"/>
    <p:sldId id="754" r:id="rId182"/>
    <p:sldId id="755" r:id="rId183"/>
    <p:sldId id="756" r:id="rId184"/>
    <p:sldId id="757" r:id="rId185"/>
    <p:sldId id="603" r:id="rId186"/>
    <p:sldId id="758" r:id="rId187"/>
    <p:sldId id="759" r:id="rId188"/>
    <p:sldId id="760" r:id="rId189"/>
    <p:sldId id="761" r:id="rId190"/>
    <p:sldId id="604" r:id="rId191"/>
    <p:sldId id="762" r:id="rId192"/>
    <p:sldId id="763" r:id="rId193"/>
    <p:sldId id="764" r:id="rId194"/>
    <p:sldId id="765" r:id="rId195"/>
    <p:sldId id="766" r:id="rId196"/>
    <p:sldId id="767" r:id="rId197"/>
    <p:sldId id="768" r:id="rId198"/>
    <p:sldId id="769" r:id="rId199"/>
    <p:sldId id="607" r:id="rId200"/>
    <p:sldId id="608" r:id="rId201"/>
    <p:sldId id="609" r:id="rId202"/>
    <p:sldId id="770" r:id="rId203"/>
    <p:sldId id="771" r:id="rId204"/>
    <p:sldId id="772" r:id="rId205"/>
    <p:sldId id="773" r:id="rId206"/>
    <p:sldId id="774" r:id="rId207"/>
    <p:sldId id="775" r:id="rId208"/>
    <p:sldId id="610" r:id="rId209"/>
    <p:sldId id="776" r:id="rId210"/>
    <p:sldId id="777" r:id="rId211"/>
    <p:sldId id="778" r:id="rId212"/>
    <p:sldId id="779" r:id="rId213"/>
    <p:sldId id="780" r:id="rId214"/>
    <p:sldId id="611" r:id="rId215"/>
    <p:sldId id="781" r:id="rId216"/>
    <p:sldId id="782" r:id="rId217"/>
    <p:sldId id="783" r:id="rId218"/>
    <p:sldId id="612" r:id="rId219"/>
    <p:sldId id="784" r:id="rId220"/>
    <p:sldId id="785" r:id="rId221"/>
    <p:sldId id="786" r:id="rId222"/>
    <p:sldId id="787" r:id="rId223"/>
    <p:sldId id="613" r:id="rId224"/>
    <p:sldId id="790" r:id="rId225"/>
    <p:sldId id="791" r:id="rId226"/>
    <p:sldId id="257" r:id="rId227"/>
  </p:sldIdLst>
  <p:sldSz cx="12192000" cy="6858000"/>
  <p:notesSz cx="6858000" cy="12192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96"/>
    <p:restoredTop sz="94661"/>
  </p:normalViewPr>
  <p:slideViewPr>
    <p:cSldViewPr>
      <p:cViewPr>
        <p:scale>
          <a:sx n="140" d="100"/>
          <a:sy n="140" d="100"/>
        </p:scale>
        <p:origin x="592" y="4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slide" Target="slides/slide22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presProps" Target="presProps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viewProps" Target="viewProps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theme" Target="theme/them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0" Type="http://schemas.openxmlformats.org/officeDocument/2006/relationships/slide" Target="slides/slide218.xml"/><Relationship Id="rId225" Type="http://schemas.openxmlformats.org/officeDocument/2006/relationships/slide" Target="slides/slide223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slide" Target="slides/slide213.xml"/><Relationship Id="rId26" Type="http://schemas.openxmlformats.org/officeDocument/2006/relationships/slide" Target="slides/slide24.xml"/><Relationship Id="rId231" Type="http://schemas.openxmlformats.org/officeDocument/2006/relationships/tableStyles" Target="tableStyles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29.09.2022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29.09.2022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29.09.2022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 rot="10800000">
            <a:off x="0" y="0"/>
            <a:ext cx="12188952" cy="2667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9/29/22</a:t>
            </a:fld>
            <a:endParaRPr lang="en-US"/>
          </a:p>
        </p:txBody>
      </p:sp>
      <p:sp>
        <p:nvSpPr>
          <p:cNvPr id="8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  <p:pic>
        <p:nvPicPr>
          <p:cNvPr id="9" name="Рисунок 5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713526" y="715959"/>
            <a:ext cx="3528959" cy="7174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1560575" y="0"/>
            <a:ext cx="10628376" cy="1691639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ctrTitle"/>
          </p:nvPr>
        </p:nvSpPr>
        <p:spPr bwMode="auto">
          <a:xfrm>
            <a:off x="704443" y="257555"/>
            <a:ext cx="10783112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subTitle" idx="4"/>
          </p:nvPr>
        </p:nvSpPr>
        <p:spPr bwMode="auto"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Holder 5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9/29/22</a:t>
            </a:fld>
            <a:endParaRPr lang="en-US"/>
          </a:p>
        </p:txBody>
      </p:sp>
      <p:sp>
        <p:nvSpPr>
          <p:cNvPr id="9" name="Holder 6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3"/>
          <p:cNvSpPr>
            <a:spLocks noGrp="1"/>
          </p:cNvSpPr>
          <p:nvPr>
            <p:ph type="body" idx="1"/>
          </p:nvPr>
        </p:nvSpPr>
        <p:spPr bwMode="auto">
          <a:xfrm>
            <a:off x="609600" y="1577340"/>
            <a:ext cx="10972800" cy="4526280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4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5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9/29/22</a:t>
            </a:fld>
            <a:endParaRPr lang="en-US"/>
          </a:p>
        </p:txBody>
      </p:sp>
      <p:sp>
        <p:nvSpPr>
          <p:cNvPr id="8" name="Holder 6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6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16199999">
            <a:off x="-310445" y="310446"/>
            <a:ext cx="6858001" cy="623711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>
          <a:xfrm>
            <a:off x="625703" y="365291"/>
            <a:ext cx="10728324" cy="1325563"/>
          </a:xfrm>
          <a:prstGeom prst="rect">
            <a:avLst/>
          </a:prstGeom>
        </p:spPr>
        <p:txBody>
          <a:bodyPr/>
          <a:lstStyle>
            <a:lvl1pPr algn="l">
              <a:defRPr sz="4400" b="0" i="0">
                <a:solidFill>
                  <a:schemeClr val="tx1"/>
                </a:solidFill>
                <a:latin typeface="SB Sans Display Light"/>
                <a:cs typeface="SB Sans Display Light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6" name="Скругленный прямоугольник 8"/>
          <p:cNvSpPr/>
          <p:nvPr userDrawn="1"/>
        </p:nvSpPr>
        <p:spPr bwMode="auto">
          <a:xfrm>
            <a:off x="5618214" y="1143000"/>
            <a:ext cx="2489200" cy="5334000"/>
          </a:xfrm>
          <a:prstGeom prst="roundRect">
            <a:avLst>
              <a:gd name="adj" fmla="val 10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390558" y="911677"/>
            <a:ext cx="2991442" cy="57966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7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 userDrawn="1"/>
        </p:nvSpPr>
        <p:spPr bwMode="auto">
          <a:xfrm>
            <a:off x="0" y="0"/>
            <a:ext cx="6096000" cy="6858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Скругленный прямоугольник 7"/>
          <p:cNvSpPr/>
          <p:nvPr userDrawn="1"/>
        </p:nvSpPr>
        <p:spPr bwMode="auto">
          <a:xfrm>
            <a:off x="1930400" y="812618"/>
            <a:ext cx="2489200" cy="5334000"/>
          </a:xfrm>
          <a:prstGeom prst="roundRect">
            <a:avLst>
              <a:gd name="adj" fmla="val 10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6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656758" y="530677"/>
            <a:ext cx="2991442" cy="57966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4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5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9/29/22</a:t>
            </a:fld>
            <a:endParaRPr lang="en-US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pic>
        <p:nvPicPr>
          <p:cNvPr id="8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303912" y="711770"/>
            <a:ext cx="4135483" cy="56445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5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5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9/29/22</a:t>
            </a:fld>
            <a:endParaRPr lang="en-US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4954282" y="1226799"/>
            <a:ext cx="8126494" cy="462852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0" y="0"/>
            <a:ext cx="12188952" cy="1655063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9/29/22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29.09.2022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0" y="0"/>
            <a:ext cx="12188952" cy="6858000"/>
          </a:xfrm>
          <a:prstGeom prst="rect">
            <a:avLst/>
          </a:prstGeom>
          <a:blipFill>
            <a:blip r:embed="rId2"/>
            <a:srcRect b="217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9/29/22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 rot="10800000">
            <a:off x="0" y="0"/>
            <a:ext cx="12188952" cy="2667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9/29/22</a:t>
            </a:fld>
            <a:endParaRPr lang="en-US"/>
          </a:p>
        </p:txBody>
      </p:sp>
      <p:sp>
        <p:nvSpPr>
          <p:cNvPr id="8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  <p:pic>
        <p:nvPicPr>
          <p:cNvPr id="9" name="Рисунок 6"/>
          <p:cNvPicPr>
            <a:picLocks noChangeAspect="1"/>
          </p:cNvPicPr>
          <p:nvPr userDrawn="1"/>
        </p:nvPicPr>
        <p:blipFill>
          <a:blip r:embed="rId3"/>
          <a:srcRect l="20281" t="33333" r="20790" b="33333"/>
          <a:stretch/>
        </p:blipFill>
        <p:spPr bwMode="auto">
          <a:xfrm>
            <a:off x="685800" y="685800"/>
            <a:ext cx="1676400" cy="533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0" y="4226560"/>
            <a:ext cx="12188952" cy="2667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9/29/22</a:t>
            </a:fld>
            <a:endParaRPr lang="en-US"/>
          </a:p>
        </p:txBody>
      </p:sp>
      <p:sp>
        <p:nvSpPr>
          <p:cNvPr id="8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9/29/22</a:t>
            </a:fld>
            <a:endParaRPr lang="en-US"/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sp>
        <p:nvSpPr>
          <p:cNvPr id="7" name="bg object 16"/>
          <p:cNvSpPr/>
          <p:nvPr userDrawn="1"/>
        </p:nvSpPr>
        <p:spPr bwMode="auto">
          <a:xfrm>
            <a:off x="0" y="0"/>
            <a:ext cx="12188952" cy="6858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8" name="bg object 16"/>
          <p:cNvSpPr/>
          <p:nvPr userDrawn="1"/>
        </p:nvSpPr>
        <p:spPr bwMode="auto">
          <a:xfrm rot="10800000">
            <a:off x="3048" y="0"/>
            <a:ext cx="12188952" cy="6858000"/>
          </a:xfrm>
          <a:prstGeom prst="rect">
            <a:avLst/>
          </a:prstGeom>
          <a:blipFill>
            <a:blip r:embed="rId2">
              <a:alphaModFix amt="30000"/>
            </a:blip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9/29/22</a:t>
            </a:fld>
            <a:endParaRPr lang="en-US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9/29/22</a:t>
            </a:fld>
            <a:endParaRPr lang="en-US"/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pic>
        <p:nvPicPr>
          <p:cNvPr id="7" name="Рисунок 12"/>
          <p:cNvPicPr>
            <a:picLocks noChangeAspect="1"/>
          </p:cNvPicPr>
          <p:nvPr userDrawn="1"/>
        </p:nvPicPr>
        <p:blipFill>
          <a:blip r:embed="rId2"/>
          <a:srcRect l="29244" t="29959" r="23998" b="14575"/>
          <a:stretch/>
        </p:blipFill>
        <p:spPr bwMode="auto">
          <a:xfrm rot="427144" flipH="1">
            <a:off x="525582" y="-542919"/>
            <a:ext cx="12670191" cy="84673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Holder 2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3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9/29/22</a:t>
            </a:fld>
            <a:endParaRPr lang="en-US"/>
          </a:p>
        </p:txBody>
      </p:sp>
      <p:sp>
        <p:nvSpPr>
          <p:cNvPr id="6" name="Holder 4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29.09.2022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29.09.2022</a:t>
            </a:fld>
            <a:endParaRPr lang="ru-RU"/>
          </a:p>
        </p:txBody>
      </p:sp>
      <p:sp>
        <p:nvSpPr>
          <p:cNvPr id="8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8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9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29.09.2022</a:t>
            </a:fld>
            <a:endParaRPr lang="ru-RU"/>
          </a:p>
        </p:txBody>
      </p:sp>
      <p:sp>
        <p:nvSpPr>
          <p:cNvPr id="10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1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29.09.2022</a:t>
            </a:fld>
            <a:endParaRPr lang="ru-RU"/>
          </a:p>
        </p:txBody>
      </p:sp>
      <p:sp>
        <p:nvSpPr>
          <p:cNvPr id="6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29.09.2022</a:t>
            </a:fld>
            <a:endParaRPr lang="ru-RU"/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29.09.2022</a:t>
            </a:fld>
            <a:endParaRPr lang="ru-RU"/>
          </a:p>
        </p:txBody>
      </p:sp>
      <p:sp>
        <p:nvSpPr>
          <p:cNvPr id="8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6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29.09.2022</a:t>
            </a:fld>
            <a:endParaRPr lang="ru-RU"/>
          </a:p>
        </p:txBody>
      </p:sp>
      <p:sp>
        <p:nvSpPr>
          <p:cNvPr id="8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9A2CB3F-9E6C-4531-82DF-EF260906E9D5}" type="datetimeFigureOut">
              <a:rPr lang="ru-RU"/>
              <a:t>29.09.2022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 bwMode="auto"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 bwMode="auto"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9/29/22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 bwMode="auto"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  <p:sp>
        <p:nvSpPr>
          <p:cNvPr id="7" name="Заголовок 7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xStyles>
    <p:titleStyle>
      <a:lvl1pPr>
        <a:defRPr sz="6000" b="0" i="0">
          <a:latin typeface="SB Sans Display Light"/>
          <a:ea typeface="+mj-ea"/>
          <a:cs typeface="SB Sans Display Light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4"/>
          <p:cNvSpPr>
            <a:spLocks/>
          </p:cNvSpPr>
          <p:nvPr/>
        </p:nvSpPr>
        <p:spPr bwMode="auto">
          <a:xfrm>
            <a:off x="685800" y="2667000"/>
            <a:ext cx="8305800" cy="19050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5400" b="1" i="0" u="none" strike="noStrike" cap="none" spc="0" dirty="0">
                <a:ln>
                  <a:noFill/>
                </a:ln>
                <a:solidFill>
                  <a:srgbClr val="333F48"/>
                </a:solidFill>
                <a:latin typeface="SB Sans Display Semibold"/>
                <a:ea typeface="+mj-ea"/>
                <a:cs typeface="SB Sans Display Semibold"/>
              </a:rPr>
              <a:t>ML. </a:t>
            </a:r>
            <a:r>
              <a:rPr lang="ru-RU" sz="5400" b="1">
                <a:solidFill>
                  <a:srgbClr val="333F48"/>
                </a:solidFill>
                <a:latin typeface="SB Sans Display Semibold"/>
                <a:cs typeface="SB Sans Display Semibold"/>
              </a:rPr>
              <a:t>Третье</a:t>
            </a:r>
            <a:r>
              <a:rPr lang="ru-RU" sz="5400" b="1" i="0" u="none" strike="noStrike" cap="none" spc="0">
                <a:ln>
                  <a:noFill/>
                </a:ln>
                <a:solidFill>
                  <a:srgbClr val="333F48"/>
                </a:solidFill>
                <a:latin typeface="SB Sans Display Semibold"/>
                <a:ea typeface="+mj-ea"/>
                <a:cs typeface="SB Sans Display Semibold"/>
              </a:rPr>
              <a:t> занятие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Решающие деревья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Предикаты: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000" dirty="0"/>
              </a:p>
              <a:p>
                <a:pPr>
                  <a:buFontTx/>
                  <a:buChar char="-"/>
                </a:pPr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1529" t="-26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56C0289-3136-F64A-A6C5-370E772B8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680" y="1618587"/>
            <a:ext cx="8830568" cy="512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198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Композиции моделей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bootstrap:</a:t>
                </a:r>
              </a:p>
              <a:p>
                <a:pPr marL="0" indent="0">
                  <a:buNone/>
                </a:pPr>
                <a:r>
                  <a:rPr lang="ru-RU" sz="2000" dirty="0"/>
                  <a:t>из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делаем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случайных </a:t>
                </a:r>
                <a:r>
                  <a:rPr lang="ru-RU" sz="2000" dirty="0" err="1"/>
                  <a:t>подвыборок</a:t>
                </a:r>
                <a:r>
                  <a:rPr lang="ru-RU" sz="2000" dirty="0"/>
                  <a:t> с возвращением размера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2000" dirty="0"/>
                  <a:t> - модели на этих выборках</a:t>
                </a:r>
              </a:p>
              <a:p>
                <a:pPr marL="0" indent="0">
                  <a:buNone/>
                </a:pPr>
                <a:r>
                  <a:rPr lang="en-US" sz="2000" dirty="0"/>
                  <a:t>p(x) – </a:t>
                </a:r>
                <a:r>
                  <a:rPr lang="ru-RU" sz="2000" dirty="0"/>
                  <a:t>распределение на </a:t>
                </a:r>
                <a:r>
                  <a:rPr lang="en-US" sz="2000" dirty="0"/>
                  <a:t>X</a:t>
                </a:r>
              </a:p>
              <a:p>
                <a:pPr marL="0" indent="0">
                  <a:buNone/>
                </a:pPr>
                <a:r>
                  <a:rPr lang="en-US" sz="2000" dirty="0"/>
                  <a:t>y(x) – </a:t>
                </a:r>
                <a:r>
                  <a:rPr lang="ru-RU" sz="2000" dirty="0"/>
                  <a:t>правильных ответ на </a:t>
                </a:r>
                <a:r>
                  <a:rPr lang="en-US" sz="2000" dirty="0"/>
                  <a:t>x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ошибка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2000" dirty="0"/>
                  <a:t> на всем </a:t>
                </a:r>
                <a:r>
                  <a:rPr lang="en-US" sz="2000" dirty="0"/>
                  <a:t>X</a:t>
                </a: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Предположим что:</a:t>
                </a:r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0</m:t>
                    </m:r>
                  </m:oMath>
                </a14:m>
                <a:r>
                  <a:rPr lang="en-US" sz="2000" i="1" dirty="0"/>
                  <a:t> – </a:t>
                </a:r>
                <a:r>
                  <a:rPr lang="ru-RU" sz="2000" dirty="0"/>
                  <a:t>ошибки несмещенные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sz="2000" i="1" dirty="0"/>
                  <a:t> – </a:t>
                </a:r>
                <a:r>
                  <a:rPr lang="ru-RU" sz="2000" dirty="0"/>
                  <a:t>ошибки </a:t>
                </a:r>
                <a:r>
                  <a:rPr lang="ru-RU" sz="2000" dirty="0" err="1"/>
                  <a:t>некоррелированы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  <a:blipFill>
                <a:blip r:embed="rId2"/>
                <a:stretch>
                  <a:fillRect l="-1529" t="-7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78229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Композиции моделей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  <a:blipFill>
                <a:blip r:embed="rId2"/>
                <a:stretch>
                  <a:fillRect l="-706" t="-215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71075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Композиции моделей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  <a:blipFill>
                <a:blip r:embed="rId2"/>
                <a:stretch>
                  <a:fillRect l="-2706" t="-215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78823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Композиции моделей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  <a:blipFill>
                <a:blip r:embed="rId2"/>
                <a:stretch>
                  <a:fillRect l="-2706" t="-215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513860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Композиции моделей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  <a:blipFill>
                <a:blip r:embed="rId2"/>
                <a:stretch>
                  <a:fillRect l="-2706" t="-215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346865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Композиции моделей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  <a:blipFill>
                <a:blip r:embed="rId2"/>
                <a:stretch>
                  <a:fillRect l="-2706" t="-215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589220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Композиции моделей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  <a:blipFill>
                <a:blip r:embed="rId2"/>
                <a:stretch>
                  <a:fillRect l="-2706" t="-21519" b="-68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800391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Композиции моделей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  <a:blipFill>
                <a:blip r:embed="rId2"/>
                <a:stretch>
                  <a:fillRect l="-2706" t="-21519" b="-68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47600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Разложение ошибки на смещение и разброс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824" t="-9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362871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Разложение ошибки на смещение и разброс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задача регрессии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824" t="-9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8008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824" t="-5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888214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Разложение ошибки на смещение и разброс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задача регрессии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распределение на котором получена выборка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824" t="-9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150780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Разложение ошибки на смещение и разброс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задача регрессии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распределение на котором получена выборка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ru-RU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824" t="-9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413499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Разложение ошибки на смещение и разброс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задача регрессии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распределение на котором получена выборка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ru-RU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824" t="-9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007590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Разложение ошибки на смещение и разброс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задача регрессии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распределение на котором получена выборка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ru-RU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limLoc m:val="undOvr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4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i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𝑑𝑥𝑑𝑦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2824" t="-9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768354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Разложение ошибки на смещение и разброс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задача регрессии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распределение на котором получена выборка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ru-RU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limLoc m:val="undOvr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4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i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𝑑𝑥𝑑𝑦</m:t>
                    </m:r>
                  </m:oMath>
                </a14:m>
                <a:r>
                  <a:rPr lang="en-US" sz="2000" i="1" dirty="0"/>
                  <a:t> – </a:t>
                </a:r>
                <a:r>
                  <a:rPr lang="ru-RU" sz="2000" dirty="0"/>
                  <a:t>критерий ошибки (среднеквадратичный риск)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2824" t="-9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630931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Разложение ошибки на смещение и разброс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задача регрессии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распределение на котором получена выборка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ru-RU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limLoc m:val="undOvr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4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i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𝑑𝑥𝑑𝑦</m:t>
                    </m:r>
                  </m:oMath>
                </a14:m>
                <a:r>
                  <a:rPr lang="en-US" sz="2000" i="1" dirty="0"/>
                  <a:t> – </a:t>
                </a:r>
                <a:r>
                  <a:rPr lang="ru-RU" sz="2000" dirty="0"/>
                  <a:t>критерий ошибки (среднеквадратичный риск)</a:t>
                </a:r>
              </a:p>
              <a:p>
                <a:pPr marL="0" indent="0">
                  <a:buNone/>
                </a:pPr>
                <a:r>
                  <a:rPr lang="ru-RU" sz="2000" dirty="0"/>
                  <a:t>Свойства среднеквадратичного риска:</a:t>
                </a:r>
              </a:p>
              <a:p>
                <a:pPr marL="0" indent="0">
                  <a:buNone/>
                </a:pPr>
                <a:r>
                  <a:rPr lang="ru-RU" sz="2000" dirty="0"/>
                  <a:t>1)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2824" t="-9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61184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Разложение ошибки на смещение и разброс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задача регрессии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распределение на котором получена выборка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ru-RU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limLoc m:val="undOvr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4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i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𝑑𝑥𝑑𝑦</m:t>
                    </m:r>
                  </m:oMath>
                </a14:m>
                <a:r>
                  <a:rPr lang="en-US" sz="2000" i="1" dirty="0"/>
                  <a:t> – </a:t>
                </a:r>
                <a:r>
                  <a:rPr lang="ru-RU" sz="2000" dirty="0"/>
                  <a:t>критерий ошибки (среднеквадратичный риск)</a:t>
                </a:r>
              </a:p>
              <a:p>
                <a:pPr marL="0" indent="0">
                  <a:buNone/>
                </a:pPr>
                <a:r>
                  <a:rPr lang="ru-RU" sz="2000" dirty="0"/>
                  <a:t>Свойства среднеквадратичного риска:</a:t>
                </a:r>
              </a:p>
              <a:p>
                <a:pPr marL="0" indent="0">
                  <a:buNone/>
                </a:pPr>
                <a:r>
                  <a:rPr lang="ru-RU" sz="2000" dirty="0"/>
                  <a:t>1)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/>
                  <a:t>2) </a:t>
                </a:r>
                <a:r>
                  <a:rPr lang="ru-RU" sz="2000" dirty="0"/>
                  <a:t>оптимальный алгоритм</a:t>
                </a:r>
                <a:r>
                  <a:rPr lang="en-US" sz="2000" dirty="0"/>
                  <a:t> </a:t>
                </a:r>
                <a:r>
                  <a:rPr lang="ru-RU" sz="2000" dirty="0"/>
                  <a:t>по среднеквадратичному риску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2824" t="-901" b="-393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442579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Разложение ошибки на смещение и разброс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39416" y="2520280"/>
            <a:ext cx="10793228" cy="422108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l-GR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μ</a:t>
            </a:r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– </a:t>
            </a:r>
            <a:r>
              <a:rPr lang="ru-R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метод обучения</a:t>
            </a:r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34827069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Разложение ошибки на смещение и разброс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l-GR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μ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метод обучения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i="1" dirty="0"/>
                  <a:t> - </a:t>
                </a:r>
                <a:r>
                  <a:rPr lang="ru-RU" sz="2000" dirty="0"/>
                  <a:t>ошибка метода обучения 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1529" t="-27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824407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Разложение ошибки на смещение и разброс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l-GR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μ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метод обучения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i="1" dirty="0"/>
                  <a:t> - </a:t>
                </a:r>
                <a:r>
                  <a:rPr lang="ru-RU" sz="2000" dirty="0"/>
                  <a:t>ошибка метода обучения 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i="1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1529" t="-27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8826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номер вершины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000" dirty="0"/>
                  <a:t> - множество объектов в вершине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824" t="-5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44876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Разложение ошибки на смещение и разброс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l-GR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μ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метод обучения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i="1" dirty="0"/>
                  <a:t> - </a:t>
                </a:r>
                <a:r>
                  <a:rPr lang="ru-RU" sz="2000" dirty="0"/>
                  <a:t>ошибка метода обучения 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i="1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b="0" dirty="0"/>
                  <a:t>	</a:t>
                </a:r>
                <a:r>
                  <a:rPr lang="ru-RU" sz="2000" b="0" dirty="0"/>
                  <a:t> </a:t>
                </a:r>
                <a:endParaRPr lang="en-US" sz="2000" b="0" dirty="0"/>
              </a:p>
              <a:p>
                <a:pPr marL="0" indent="0">
                  <a:buNone/>
                </a:pPr>
                <a:r>
                  <a:rPr lang="en-US" sz="2000" i="1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b="0" i="1" dirty="0">
                    <a:ea typeface="Cambria Math" panose="02040503050406030204" pitchFamily="18" charset="0"/>
                  </a:rPr>
                  <a:t>	</a:t>
                </a:r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i="1" dirty="0"/>
                  <a:t>	</a:t>
                </a:r>
                <a:r>
                  <a:rPr lang="ru-RU" sz="2000" dirty="0"/>
                  <a:t> </a:t>
                </a: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1529" t="-27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084413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Разложение ошибки на смещение и разброс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l-GR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μ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метод обучения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i="1" dirty="0"/>
                  <a:t> - </a:t>
                </a:r>
                <a:r>
                  <a:rPr lang="ru-RU" sz="2000" dirty="0"/>
                  <a:t>ошибка метода обучения 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i="1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b="0" dirty="0"/>
                  <a:t>	</a:t>
                </a:r>
                <a:r>
                  <a:rPr lang="ru-RU" sz="2000" b="0" dirty="0"/>
                  <a:t>шум(</a:t>
                </a:r>
                <a:r>
                  <a:rPr lang="en-US" sz="2000" b="0" dirty="0"/>
                  <a:t>noise</a:t>
                </a:r>
                <a:r>
                  <a:rPr lang="ru-RU" sz="2000" b="0" dirty="0"/>
                  <a:t>) </a:t>
                </a:r>
                <a:endParaRPr lang="en-US" sz="2000" b="0" dirty="0"/>
              </a:p>
              <a:p>
                <a:pPr marL="0" indent="0">
                  <a:buNone/>
                </a:pPr>
                <a:r>
                  <a:rPr lang="en-US" sz="2000" i="1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b="0" i="1" dirty="0">
                    <a:ea typeface="Cambria Math" panose="02040503050406030204" pitchFamily="18" charset="0"/>
                  </a:rPr>
                  <a:t>	</a:t>
                </a:r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i="1" dirty="0"/>
                  <a:t>	</a:t>
                </a: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1529" t="-27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30407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Разложение ошибки на смещение и разброс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l-GR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μ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метод обучения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i="1" dirty="0"/>
                  <a:t> - </a:t>
                </a:r>
                <a:r>
                  <a:rPr lang="ru-RU" sz="2000" dirty="0"/>
                  <a:t>ошибка метода обучения 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i="1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b="0" dirty="0"/>
                  <a:t>	</a:t>
                </a:r>
                <a:r>
                  <a:rPr lang="ru-RU" sz="2000" b="0" dirty="0"/>
                  <a:t>шум(</a:t>
                </a:r>
                <a:r>
                  <a:rPr lang="en-US" sz="2000" b="0" dirty="0"/>
                  <a:t>noise</a:t>
                </a:r>
                <a:r>
                  <a:rPr lang="ru-RU" sz="2000" b="0" dirty="0"/>
                  <a:t>) </a:t>
                </a:r>
                <a:endParaRPr lang="en-US" sz="2000" b="0" dirty="0"/>
              </a:p>
              <a:p>
                <a:pPr marL="0" indent="0">
                  <a:buNone/>
                </a:pPr>
                <a:r>
                  <a:rPr lang="en-US" sz="2000" i="1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b="0" i="1" dirty="0">
                    <a:ea typeface="Cambria Math" panose="02040503050406030204" pitchFamily="18" charset="0"/>
                  </a:rPr>
                  <a:t>	</a:t>
                </a:r>
                <a:r>
                  <a:rPr lang="ru-RU" sz="2000" b="0" dirty="0">
                    <a:ea typeface="Cambria Math" panose="02040503050406030204" pitchFamily="18" charset="0"/>
                  </a:rPr>
                  <a:t>смещение(</a:t>
                </a:r>
                <a:r>
                  <a:rPr lang="en-US" sz="2000" b="0" dirty="0">
                    <a:ea typeface="Cambria Math" panose="02040503050406030204" pitchFamily="18" charset="0"/>
                  </a:rPr>
                  <a:t>bias</a:t>
                </a:r>
                <a:r>
                  <a:rPr lang="ru-RU" sz="2000" b="0" dirty="0">
                    <a:ea typeface="Cambria Math" panose="02040503050406030204" pitchFamily="18" charset="0"/>
                  </a:rPr>
                  <a:t>)</a:t>
                </a:r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i="1" dirty="0"/>
                  <a:t>	</a:t>
                </a: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1529" t="-27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903036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Разложение ошибки на смещение и разброс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l-GR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μ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метод обучения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i="1" dirty="0"/>
                  <a:t> - </a:t>
                </a:r>
                <a:r>
                  <a:rPr lang="ru-RU" sz="2000" dirty="0"/>
                  <a:t>ошибка метода обучения 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i="1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b="0" dirty="0"/>
                  <a:t>	</a:t>
                </a:r>
                <a:r>
                  <a:rPr lang="ru-RU" sz="2000" b="0" dirty="0"/>
                  <a:t>шум(</a:t>
                </a:r>
                <a:r>
                  <a:rPr lang="en-US" sz="2000" b="0" dirty="0"/>
                  <a:t>noise</a:t>
                </a:r>
                <a:r>
                  <a:rPr lang="ru-RU" sz="2000" b="0" dirty="0"/>
                  <a:t>) </a:t>
                </a:r>
                <a:endParaRPr lang="en-US" sz="2000" b="0" dirty="0"/>
              </a:p>
              <a:p>
                <a:pPr marL="0" indent="0">
                  <a:buNone/>
                </a:pPr>
                <a:r>
                  <a:rPr lang="en-US" sz="2000" i="1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b="0" i="1" dirty="0">
                    <a:ea typeface="Cambria Math" panose="02040503050406030204" pitchFamily="18" charset="0"/>
                  </a:rPr>
                  <a:t>	</a:t>
                </a:r>
                <a:r>
                  <a:rPr lang="ru-RU" sz="2000" b="0" dirty="0">
                    <a:ea typeface="Cambria Math" panose="02040503050406030204" pitchFamily="18" charset="0"/>
                  </a:rPr>
                  <a:t>смещение(</a:t>
                </a:r>
                <a:r>
                  <a:rPr lang="en-US" sz="2000" b="0" dirty="0">
                    <a:ea typeface="Cambria Math" panose="02040503050406030204" pitchFamily="18" charset="0"/>
                  </a:rPr>
                  <a:t>bias</a:t>
                </a:r>
                <a:r>
                  <a:rPr lang="ru-RU" sz="2000" b="0" dirty="0">
                    <a:ea typeface="Cambria Math" panose="02040503050406030204" pitchFamily="18" charset="0"/>
                  </a:rPr>
                  <a:t>)</a:t>
                </a:r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i="1" dirty="0"/>
                  <a:t>	 </a:t>
                </a:r>
                <a:r>
                  <a:rPr lang="ru-RU" sz="2000" dirty="0"/>
                  <a:t>разброс(</a:t>
                </a:r>
                <a:r>
                  <a:rPr lang="en-US" sz="2000" dirty="0"/>
                  <a:t>variance</a:t>
                </a:r>
                <a:r>
                  <a:rPr lang="ru-RU" sz="2000" dirty="0"/>
                  <a:t>, дисперсия) </a:t>
                </a: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1529" t="-27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505030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Разложение ошибки на смещение и разброс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b="0" dirty="0"/>
                  <a:t>	</a:t>
                </a:r>
                <a:r>
                  <a:rPr lang="ru-RU" sz="2000" b="0" dirty="0"/>
                  <a:t>шум(</a:t>
                </a:r>
                <a:r>
                  <a:rPr lang="en-US" sz="2000" b="0" dirty="0"/>
                  <a:t>noise</a:t>
                </a:r>
                <a:r>
                  <a:rPr lang="ru-RU" sz="2000" b="0" dirty="0"/>
                  <a:t>) </a:t>
                </a:r>
              </a:p>
              <a:p>
                <a:pPr marL="0" indent="0">
                  <a:buNone/>
                </a:pPr>
                <a:endParaRPr lang="en-US" sz="2000" b="0" dirty="0"/>
              </a:p>
              <a:p>
                <a:pPr marL="0" indent="0">
                  <a:buNone/>
                </a:pPr>
                <a:endParaRPr lang="ru-RU" sz="2000" i="1" dirty="0"/>
              </a:p>
              <a:p>
                <a:pPr marL="0" indent="0">
                  <a:buNone/>
                </a:pPr>
                <a:r>
                  <a:rPr lang="en-US" sz="2000" i="1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b="0" i="1" dirty="0">
                    <a:ea typeface="Cambria Math" panose="02040503050406030204" pitchFamily="18" charset="0"/>
                  </a:rPr>
                  <a:t>	</a:t>
                </a:r>
                <a:r>
                  <a:rPr lang="ru-RU" sz="2000" b="0" dirty="0">
                    <a:ea typeface="Cambria Math" panose="02040503050406030204" pitchFamily="18" charset="0"/>
                  </a:rPr>
                  <a:t>смещение(</a:t>
                </a:r>
                <a:r>
                  <a:rPr lang="en-US" sz="2000" b="0" dirty="0">
                    <a:ea typeface="Cambria Math" panose="02040503050406030204" pitchFamily="18" charset="0"/>
                  </a:rPr>
                  <a:t>bias</a:t>
                </a:r>
                <a:r>
                  <a:rPr lang="ru-RU" sz="2000" b="0" dirty="0">
                    <a:ea typeface="Cambria Math" panose="02040503050406030204" pitchFamily="18" charset="0"/>
                  </a:rPr>
                  <a:t>)  </a:t>
                </a:r>
              </a:p>
              <a:p>
                <a:pPr marL="0" indent="0">
                  <a:buNone/>
                </a:pPr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:endParaRPr lang="ru-RU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i="1" dirty="0"/>
                  <a:t>	 </a:t>
                </a:r>
                <a:r>
                  <a:rPr lang="ru-RU" sz="2000" dirty="0"/>
                  <a:t>разброс(</a:t>
                </a:r>
                <a:r>
                  <a:rPr lang="en-US" sz="2000" dirty="0"/>
                  <a:t>variance</a:t>
                </a:r>
                <a:r>
                  <a:rPr lang="ru-RU" sz="2000" dirty="0"/>
                  <a:t>)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1529" t="-21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218699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Разложение ошибки на смещение и разброс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dirty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dirty="0"/>
                  <a:t>	</a:t>
                </a:r>
                <a:r>
                  <a:rPr lang="ru-RU" sz="2000" dirty="0"/>
                  <a:t>шум(</a:t>
                </a:r>
                <a:r>
                  <a:rPr lang="en-US" sz="2000" dirty="0"/>
                  <a:t>noise</a:t>
                </a:r>
                <a:r>
                  <a:rPr lang="ru-RU" sz="2000" dirty="0"/>
                  <a:t>)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ru-RU" sz="2000" i="1" dirty="0"/>
              </a:p>
              <a:p>
                <a:pPr marL="0" indent="0">
                  <a:buNone/>
                </a:pPr>
                <a:r>
                  <a:rPr lang="en-US" sz="2000" i="1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i="1" dirty="0">
                    <a:ea typeface="Cambria Math" panose="02040503050406030204" pitchFamily="18" charset="0"/>
                  </a:rPr>
                  <a:t>	</a:t>
                </a:r>
                <a:r>
                  <a:rPr lang="ru-RU" sz="2000" dirty="0">
                    <a:ea typeface="Cambria Math" panose="02040503050406030204" pitchFamily="18" charset="0"/>
                  </a:rPr>
                  <a:t>смещение(</a:t>
                </a:r>
                <a:r>
                  <a:rPr lang="en-US" sz="2000" dirty="0">
                    <a:ea typeface="Cambria Math" panose="02040503050406030204" pitchFamily="18" charset="0"/>
                  </a:rPr>
                  <a:t>bias</a:t>
                </a:r>
                <a:r>
                  <a:rPr lang="ru-RU" sz="2000" dirty="0">
                    <a:ea typeface="Cambria Math" panose="02040503050406030204" pitchFamily="18" charset="0"/>
                  </a:rPr>
                  <a:t>)  </a:t>
                </a:r>
              </a:p>
              <a:p>
                <a:pPr marL="0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:endParaRPr lang="ru-RU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i="1" dirty="0"/>
                  <a:t>	 </a:t>
                </a:r>
                <a:r>
                  <a:rPr lang="ru-RU" sz="2000" dirty="0"/>
                  <a:t>разброс(</a:t>
                </a:r>
                <a:r>
                  <a:rPr lang="en-US" sz="2000" dirty="0"/>
                  <a:t>variance</a:t>
                </a:r>
                <a:r>
                  <a:rPr lang="ru-RU" sz="2000" dirty="0"/>
                  <a:t>)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ru-RU" sz="2000" dirty="0"/>
                  <a:t> – лучшая модель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1529" t="-21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932503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Разложение ошибки на смещение и разброс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dirty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dirty="0"/>
                  <a:t>	</a:t>
                </a:r>
                <a:r>
                  <a:rPr lang="ru-RU" sz="2000" dirty="0"/>
                  <a:t>шум(</a:t>
                </a:r>
                <a:r>
                  <a:rPr lang="en-US" sz="2000" dirty="0"/>
                  <a:t>noise</a:t>
                </a:r>
                <a:r>
                  <a:rPr lang="ru-RU" sz="2000" dirty="0"/>
                  <a:t>)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ru-RU" sz="2000" i="1" dirty="0"/>
              </a:p>
              <a:p>
                <a:pPr marL="0" indent="0">
                  <a:buNone/>
                </a:pPr>
                <a:r>
                  <a:rPr lang="en-US" sz="2000" i="1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i="1" dirty="0">
                    <a:ea typeface="Cambria Math" panose="02040503050406030204" pitchFamily="18" charset="0"/>
                  </a:rPr>
                  <a:t>	</a:t>
                </a:r>
                <a:r>
                  <a:rPr lang="ru-RU" sz="2000" dirty="0">
                    <a:ea typeface="Cambria Math" panose="02040503050406030204" pitchFamily="18" charset="0"/>
                  </a:rPr>
                  <a:t>смещение(</a:t>
                </a:r>
                <a:r>
                  <a:rPr lang="en-US" sz="2000" dirty="0">
                    <a:ea typeface="Cambria Math" panose="02040503050406030204" pitchFamily="18" charset="0"/>
                  </a:rPr>
                  <a:t>bias</a:t>
                </a:r>
                <a:r>
                  <a:rPr lang="ru-RU" sz="2000" dirty="0">
                    <a:ea typeface="Cambria Math" panose="02040503050406030204" pitchFamily="18" charset="0"/>
                  </a:rPr>
                  <a:t>)  </a:t>
                </a:r>
              </a:p>
              <a:p>
                <a:pPr marL="0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:endParaRPr lang="ru-RU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i="1" dirty="0"/>
                  <a:t>	 </a:t>
                </a:r>
                <a:r>
                  <a:rPr lang="ru-RU" sz="2000" dirty="0"/>
                  <a:t>разброс(</a:t>
                </a:r>
                <a:r>
                  <a:rPr lang="en-US" sz="2000" dirty="0"/>
                  <a:t>variance</a:t>
                </a:r>
                <a:r>
                  <a:rPr lang="ru-RU" sz="2000" dirty="0"/>
                  <a:t>)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ru-RU" sz="2000" dirty="0"/>
                  <a:t> – лучшая модель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2000" dirty="0"/>
                  <a:t> - средняя обученная модель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1529" t="-21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295498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Разложение ошибки на смещение и разброс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dirty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dirty="0"/>
                  <a:t>	</a:t>
                </a:r>
                <a:r>
                  <a:rPr lang="ru-RU" sz="2000" dirty="0"/>
                  <a:t>шум(</a:t>
                </a:r>
                <a:r>
                  <a:rPr lang="en-US" sz="2000" dirty="0"/>
                  <a:t>noise</a:t>
                </a:r>
                <a:r>
                  <a:rPr lang="ru-RU" sz="2000" dirty="0"/>
                  <a:t>)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ru-RU" sz="2000" i="1" dirty="0"/>
              </a:p>
              <a:p>
                <a:pPr marL="0" indent="0">
                  <a:buNone/>
                </a:pPr>
                <a:r>
                  <a:rPr lang="en-US" sz="2000" i="1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i="1" dirty="0">
                    <a:ea typeface="Cambria Math" panose="02040503050406030204" pitchFamily="18" charset="0"/>
                  </a:rPr>
                  <a:t>	</a:t>
                </a:r>
                <a:r>
                  <a:rPr lang="ru-RU" sz="2000" dirty="0">
                    <a:ea typeface="Cambria Math" panose="02040503050406030204" pitchFamily="18" charset="0"/>
                  </a:rPr>
                  <a:t>смещение(</a:t>
                </a:r>
                <a:r>
                  <a:rPr lang="en-US" sz="2000" dirty="0">
                    <a:ea typeface="Cambria Math" panose="02040503050406030204" pitchFamily="18" charset="0"/>
                  </a:rPr>
                  <a:t>bias</a:t>
                </a:r>
                <a:r>
                  <a:rPr lang="ru-RU" sz="2000" dirty="0">
                    <a:ea typeface="Cambria Math" panose="02040503050406030204" pitchFamily="18" charset="0"/>
                  </a:rPr>
                  <a:t>)  </a:t>
                </a:r>
              </a:p>
              <a:p>
                <a:pPr marL="0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:endParaRPr lang="ru-RU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i="1" dirty="0"/>
                  <a:t>	 </a:t>
                </a:r>
                <a:r>
                  <a:rPr lang="ru-RU" sz="2000" dirty="0"/>
                  <a:t>разброс(</a:t>
                </a:r>
                <a:r>
                  <a:rPr lang="en-US" sz="2000" dirty="0"/>
                  <a:t>variance</a:t>
                </a:r>
                <a:r>
                  <a:rPr lang="ru-RU" sz="2000" dirty="0"/>
                  <a:t>)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ru-RU" sz="2000" dirty="0"/>
                  <a:t> – лучшая модель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2000" dirty="0"/>
                  <a:t> - средняя обученная модель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2000" dirty="0"/>
                  <a:t> - модель на выборке </a:t>
                </a:r>
                <a:r>
                  <a:rPr lang="en-US" sz="2000" dirty="0"/>
                  <a:t>X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1529" t="-2102" b="-60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362044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Разложение ошибки на смещение и разброс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b="0" dirty="0"/>
                  <a:t>	</a:t>
                </a:r>
                <a:r>
                  <a:rPr lang="ru-RU" sz="2000" b="0" dirty="0"/>
                  <a:t>шум(</a:t>
                </a:r>
                <a:r>
                  <a:rPr lang="en-US" sz="2000" b="0" dirty="0"/>
                  <a:t>noise</a:t>
                </a:r>
                <a:r>
                  <a:rPr lang="ru-RU" sz="2000" b="0" dirty="0"/>
                  <a:t>) - ошибка лучшей модели</a:t>
                </a:r>
                <a:r>
                  <a:rPr lang="en-US" sz="2000" b="0" dirty="0"/>
                  <a:t> </a:t>
                </a:r>
                <a:r>
                  <a:rPr lang="ru-RU" sz="2000" b="0" dirty="0"/>
                  <a:t>(показывает насколько </a:t>
                </a:r>
                <a:r>
                  <a:rPr lang="ru-RU" sz="2000" dirty="0"/>
                  <a:t>трудно решается задача)</a:t>
                </a:r>
                <a:endParaRPr lang="en-US" sz="2000" b="0" dirty="0"/>
              </a:p>
              <a:p>
                <a:pPr marL="0" indent="0">
                  <a:buNone/>
                </a:pPr>
                <a:endParaRPr lang="ru-RU" sz="2000" i="1" dirty="0"/>
              </a:p>
              <a:p>
                <a:pPr marL="0" indent="0">
                  <a:buNone/>
                </a:pPr>
                <a:r>
                  <a:rPr lang="en-US" sz="2000" i="1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b="0" i="1" dirty="0">
                    <a:ea typeface="Cambria Math" panose="02040503050406030204" pitchFamily="18" charset="0"/>
                  </a:rPr>
                  <a:t>	</a:t>
                </a:r>
                <a:r>
                  <a:rPr lang="ru-RU" sz="2000" b="0" dirty="0">
                    <a:ea typeface="Cambria Math" panose="02040503050406030204" pitchFamily="18" charset="0"/>
                  </a:rPr>
                  <a:t>смещение(</a:t>
                </a:r>
                <a:r>
                  <a:rPr lang="en-US" sz="2000" b="0" dirty="0">
                    <a:ea typeface="Cambria Math" panose="02040503050406030204" pitchFamily="18" charset="0"/>
                  </a:rPr>
                  <a:t>bias</a:t>
                </a:r>
                <a:r>
                  <a:rPr lang="ru-RU" sz="2000" b="0" dirty="0">
                    <a:ea typeface="Cambria Math" panose="02040503050406030204" pitchFamily="18" charset="0"/>
                  </a:rPr>
                  <a:t>) </a:t>
                </a:r>
              </a:p>
              <a:p>
                <a:pPr marL="0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:endParaRPr lang="ru-RU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i="1" dirty="0"/>
                  <a:t>	 </a:t>
                </a:r>
                <a:r>
                  <a:rPr lang="ru-RU" sz="2000" dirty="0"/>
                  <a:t>разброс(</a:t>
                </a:r>
                <a:r>
                  <a:rPr lang="en-US" sz="2000" dirty="0"/>
                  <a:t>variance</a:t>
                </a:r>
                <a:r>
                  <a:rPr lang="ru-RU" sz="2000" dirty="0"/>
                  <a:t>)  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ru-RU" sz="2000" dirty="0"/>
                  <a:t> – лучшая модель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2000" dirty="0"/>
                  <a:t> - средняя обученная модель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2000" dirty="0"/>
                  <a:t> - модель на выборке </a:t>
                </a:r>
                <a:r>
                  <a:rPr lang="en-US" sz="2000" dirty="0"/>
                  <a:t>X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1529" t="-21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543462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Разложение ошибки на смещение и разброс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b="0" dirty="0"/>
                  <a:t>	</a:t>
                </a:r>
                <a:r>
                  <a:rPr lang="ru-RU" sz="2000" b="0" dirty="0"/>
                  <a:t>шум(</a:t>
                </a:r>
                <a:r>
                  <a:rPr lang="en-US" sz="2000" b="0" dirty="0"/>
                  <a:t>noise</a:t>
                </a:r>
                <a:r>
                  <a:rPr lang="ru-RU" sz="2000" b="0" dirty="0"/>
                  <a:t>) - ошибка лучшей модели</a:t>
                </a:r>
                <a:r>
                  <a:rPr lang="en-US" sz="2000" b="0" dirty="0"/>
                  <a:t> </a:t>
                </a:r>
                <a:r>
                  <a:rPr lang="ru-RU" sz="2000" b="0" dirty="0"/>
                  <a:t>(показывает насколько </a:t>
                </a:r>
                <a:r>
                  <a:rPr lang="ru-RU" sz="2000" dirty="0"/>
                  <a:t>трудно решается задача)</a:t>
                </a:r>
                <a:endParaRPr lang="en-US" sz="2000" b="0" dirty="0"/>
              </a:p>
              <a:p>
                <a:pPr marL="0" indent="0">
                  <a:buNone/>
                </a:pPr>
                <a:endParaRPr lang="ru-RU" sz="2000" i="1" dirty="0"/>
              </a:p>
              <a:p>
                <a:pPr marL="0" indent="0">
                  <a:buNone/>
                </a:pPr>
                <a:r>
                  <a:rPr lang="en-US" sz="2000" i="1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b="0" i="1" dirty="0">
                    <a:ea typeface="Cambria Math" panose="02040503050406030204" pitchFamily="18" charset="0"/>
                  </a:rPr>
                  <a:t>	</a:t>
                </a:r>
                <a:r>
                  <a:rPr lang="ru-RU" sz="2000" b="0" dirty="0">
                    <a:ea typeface="Cambria Math" panose="02040503050406030204" pitchFamily="18" charset="0"/>
                  </a:rPr>
                  <a:t>смещение(</a:t>
                </a:r>
                <a:r>
                  <a:rPr lang="en-US" sz="2000" b="0" dirty="0">
                    <a:ea typeface="Cambria Math" panose="02040503050406030204" pitchFamily="18" charset="0"/>
                  </a:rPr>
                  <a:t>bias</a:t>
                </a:r>
                <a:r>
                  <a:rPr lang="ru-RU" sz="2000" b="0" dirty="0">
                    <a:ea typeface="Cambria Math" panose="02040503050406030204" pitchFamily="18" charset="0"/>
                  </a:rPr>
                  <a:t>) – как модели в среднем отклоняются от лучшего прогноза</a:t>
                </a:r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:endParaRPr lang="ru-RU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i="1" dirty="0"/>
                  <a:t>	 </a:t>
                </a:r>
                <a:r>
                  <a:rPr lang="ru-RU" sz="2000" dirty="0"/>
                  <a:t>разброс(</a:t>
                </a:r>
                <a:r>
                  <a:rPr lang="en-US" sz="2000" dirty="0"/>
                  <a:t>variance</a:t>
                </a:r>
                <a:r>
                  <a:rPr lang="ru-RU" sz="2000" dirty="0"/>
                  <a:t>) 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ru-RU" sz="2000" dirty="0"/>
                  <a:t> – лучшая модель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2000" dirty="0"/>
                  <a:t> - средняя обученная модель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2000" dirty="0"/>
                  <a:t> - модель на выборке </a:t>
                </a:r>
                <a:r>
                  <a:rPr lang="en-US" sz="2000" dirty="0"/>
                  <a:t>X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1529" t="-2102" r="-1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3706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номер вершины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000" dirty="0"/>
                  <a:t> - множество объектов в вершине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если выполнен критерий остановки – выдать прогноз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1529" t="-5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583868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Разложение ошибки на смещение и разброс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b="0" dirty="0"/>
                  <a:t>	</a:t>
                </a:r>
                <a:r>
                  <a:rPr lang="ru-RU" sz="2000" b="0" dirty="0"/>
                  <a:t>шум(</a:t>
                </a:r>
                <a:r>
                  <a:rPr lang="en-US" sz="2000" b="0" dirty="0"/>
                  <a:t>noise</a:t>
                </a:r>
                <a:r>
                  <a:rPr lang="ru-RU" sz="2000" b="0" dirty="0"/>
                  <a:t>) - ошибка лучшей модели</a:t>
                </a:r>
                <a:r>
                  <a:rPr lang="en-US" sz="2000" b="0" dirty="0"/>
                  <a:t> </a:t>
                </a:r>
                <a:r>
                  <a:rPr lang="ru-RU" sz="2000" b="0" dirty="0"/>
                  <a:t>(показывает насколько </a:t>
                </a:r>
                <a:r>
                  <a:rPr lang="ru-RU" sz="2000" dirty="0"/>
                  <a:t>трудно решается задача)</a:t>
                </a:r>
                <a:endParaRPr lang="en-US" sz="2000" b="0" dirty="0"/>
              </a:p>
              <a:p>
                <a:pPr marL="0" indent="0">
                  <a:buNone/>
                </a:pPr>
                <a:endParaRPr lang="ru-RU" sz="2000" i="1" dirty="0"/>
              </a:p>
              <a:p>
                <a:pPr marL="0" indent="0">
                  <a:buNone/>
                </a:pPr>
                <a:r>
                  <a:rPr lang="en-US" sz="2000" i="1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b="0" i="1" dirty="0">
                    <a:ea typeface="Cambria Math" panose="02040503050406030204" pitchFamily="18" charset="0"/>
                  </a:rPr>
                  <a:t>	</a:t>
                </a:r>
                <a:r>
                  <a:rPr lang="ru-RU" sz="2000" b="0" dirty="0">
                    <a:ea typeface="Cambria Math" panose="02040503050406030204" pitchFamily="18" charset="0"/>
                  </a:rPr>
                  <a:t>смещение(</a:t>
                </a:r>
                <a:r>
                  <a:rPr lang="en-US" sz="2000" b="0" dirty="0">
                    <a:ea typeface="Cambria Math" panose="02040503050406030204" pitchFamily="18" charset="0"/>
                  </a:rPr>
                  <a:t>bias</a:t>
                </a:r>
                <a:r>
                  <a:rPr lang="ru-RU" sz="2000" b="0" dirty="0">
                    <a:ea typeface="Cambria Math" panose="02040503050406030204" pitchFamily="18" charset="0"/>
                  </a:rPr>
                  <a:t>) – как модели в среднем отклоняются от лучшего прогноза</a:t>
                </a:r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:endParaRPr lang="ru-RU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i="1" dirty="0"/>
                  <a:t>	 </a:t>
                </a:r>
                <a:r>
                  <a:rPr lang="ru-RU" sz="2000" dirty="0"/>
                  <a:t>разброс(</a:t>
                </a:r>
                <a:r>
                  <a:rPr lang="en-US" sz="2000" dirty="0"/>
                  <a:t>variance</a:t>
                </a:r>
                <a:r>
                  <a:rPr lang="ru-RU" sz="2000" dirty="0"/>
                  <a:t>) – отклонение модели на </a:t>
                </a:r>
                <a:r>
                  <a:rPr lang="en-US" sz="2000" dirty="0"/>
                  <a:t>X </a:t>
                </a:r>
                <a:r>
                  <a:rPr lang="ru-RU" sz="2000" dirty="0"/>
                  <a:t>от средней модели </a:t>
                </a:r>
                <a:r>
                  <a:rPr lang="en-US" sz="2000" dirty="0"/>
                  <a:t>(</a:t>
                </a:r>
                <a:r>
                  <a:rPr lang="ru-RU" sz="2000" dirty="0"/>
                  <a:t>показывает чувствительность к изменениям в выборке</a:t>
                </a:r>
                <a:r>
                  <a:rPr lang="en-US" sz="2000" dirty="0"/>
                  <a:t>)</a:t>
                </a: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ru-RU" sz="2000" dirty="0"/>
                  <a:t> – лучшая модель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2000" dirty="0"/>
                  <a:t> - средняя обученная модель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2000" dirty="0"/>
                  <a:t> - модель на выборке </a:t>
                </a:r>
                <a:r>
                  <a:rPr lang="en-US" sz="2000" dirty="0"/>
                  <a:t>X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1529" t="-2102" r="-1176" b="-63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523012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Разложение ошибки на смещение и разброс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39416" y="2520280"/>
            <a:ext cx="10793228" cy="422108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ru-RU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39F95C9-0824-AE43-8080-BACAC7A24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087" y="1705424"/>
            <a:ext cx="5182075" cy="503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1176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Разложение ошибки на смещение и разброс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39416" y="2520280"/>
            <a:ext cx="10793228" cy="422108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ru-RU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D58A9E5-3C04-0544-8A7F-FEB7C9208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784" y="2245568"/>
            <a:ext cx="66548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90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Бэггинг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39416" y="1916832"/>
            <a:ext cx="10793228" cy="482453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04483439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Бэггинг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39416" y="1916832"/>
            <a:ext cx="10793228" cy="482453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bagging – bootstrap aggregating</a:t>
            </a:r>
          </a:p>
          <a:p>
            <a:pPr marL="0" indent="0">
              <a:buNone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ru-RU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34477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Бэггинг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916832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bagging – bootstrap aggregating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ru-RU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Введем метод обучения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1) 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генерируем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бутстрапом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подвыборку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из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ru-RU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endParaRPr lang="ru-RU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916832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1529" t="-2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144584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Бэггинг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916832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bagging – bootstrap aggregating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ru-RU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Введем метод обучения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1) 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генерируем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бутстрапом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подвыборку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из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ru-RU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endParaRPr lang="ru-RU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/>
                  <a:t>2) </a:t>
                </a:r>
                <a:r>
                  <a:rPr lang="ru-RU" sz="2000" dirty="0"/>
                  <a:t>обучаем </a:t>
                </a:r>
                <a:r>
                  <a:rPr lang="en-US" sz="2000" dirty="0"/>
                  <a:t>b(x) </a:t>
                </a:r>
                <a:r>
                  <a:rPr lang="ru-RU" sz="2000" dirty="0"/>
                  <a:t>с помощью </a:t>
                </a:r>
                <a14:m>
                  <m:oMath xmlns:m="http://schemas.openxmlformats.org/officeDocument/2006/math">
                    <m:r>
                      <a:rPr lang="ru-R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на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ru-RU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916832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1529" t="-2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791708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Бэггинг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916832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bagging – bootstrap aggregating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ru-RU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Введем метод обучения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1) 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генерируем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бутстрапом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подвыборку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из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ru-RU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endParaRPr lang="ru-RU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/>
                  <a:t>2) </a:t>
                </a:r>
                <a:r>
                  <a:rPr lang="ru-RU" sz="2000" dirty="0"/>
                  <a:t>обучаем </a:t>
                </a:r>
                <a:r>
                  <a:rPr lang="en-US" sz="2000" dirty="0"/>
                  <a:t>b(x) </a:t>
                </a:r>
                <a:r>
                  <a:rPr lang="ru-RU" sz="2000" dirty="0"/>
                  <a:t>с помощью </a:t>
                </a:r>
                <a14:m>
                  <m:oMath xmlns:m="http://schemas.openxmlformats.org/officeDocument/2006/math">
                    <m:r>
                      <a:rPr lang="ru-R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на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ru-RU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C</a:t>
                </a:r>
                <a:r>
                  <a:rPr lang="ru-RU" sz="2000" dirty="0"/>
                  <a:t> помощью этого метода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строим </a:t>
                </a:r>
                <a:r>
                  <a:rPr lang="en-US" sz="2000" dirty="0"/>
                  <a:t>n </a:t>
                </a:r>
                <a:r>
                  <a:rPr lang="ru-RU" sz="2000" dirty="0"/>
                  <a:t>моделей</a:t>
                </a:r>
              </a:p>
              <a:p>
                <a:pPr marL="0" indent="0">
                  <a:buNone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базовые модели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916832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1529" t="-2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59327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Бэггинг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916832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bagging – bootstrap aggregating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ru-RU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Введем метод обучения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1) 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генерируем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бутстрапом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подвыборку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из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ru-RU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endParaRPr lang="ru-RU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/>
                  <a:t>2) </a:t>
                </a:r>
                <a:r>
                  <a:rPr lang="ru-RU" sz="2000" dirty="0"/>
                  <a:t>обучаем </a:t>
                </a:r>
                <a:r>
                  <a:rPr lang="en-US" sz="2000" dirty="0"/>
                  <a:t>b(x) </a:t>
                </a:r>
                <a:r>
                  <a:rPr lang="ru-RU" sz="2000" dirty="0"/>
                  <a:t>с помощью </a:t>
                </a:r>
                <a14:m>
                  <m:oMath xmlns:m="http://schemas.openxmlformats.org/officeDocument/2006/math">
                    <m:r>
                      <a:rPr lang="ru-R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на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ru-RU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C</a:t>
                </a:r>
                <a:r>
                  <a:rPr lang="ru-RU" sz="2000" dirty="0"/>
                  <a:t> помощью этого метода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строим </a:t>
                </a:r>
                <a:r>
                  <a:rPr lang="en-US" sz="2000" dirty="0"/>
                  <a:t>n </a:t>
                </a:r>
                <a:r>
                  <a:rPr lang="ru-RU" sz="2000" dirty="0"/>
                  <a:t>моделей</a:t>
                </a:r>
              </a:p>
              <a:p>
                <a:pPr marL="0" indent="0">
                  <a:buNone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базовые модели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Получаем композицию моделей: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916832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1529" t="-2362" b="-209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422635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772816"/>
            <a:ext cx="10937244" cy="49685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990920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номер вершины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000" dirty="0"/>
                  <a:t> - множество объектов в вершине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если выполнен критерий остановки – выдать прогноз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li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lim>
                      </m:limLow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1529" t="-5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011868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1) bias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bias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  <a:blipFill>
                <a:blip r:embed="rId2"/>
                <a:stretch>
                  <a:fillRect l="-1392" t="-22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7860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1) bias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bias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ru-RU" sz="2000" dirty="0"/>
                  <a:t> должен быть с низким смещением, нужно использовать глубокие деревья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  <a:blipFill>
                <a:blip r:embed="rId2"/>
                <a:stretch>
                  <a:fillRect l="-1392" t="-22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218286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1) bias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bias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ru-RU" sz="2000" dirty="0"/>
                  <a:t> должен быть с низким смещением, нужно использовать глубокие деревья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/>
                  <a:t>2) var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+ 		</a:t>
                </a:r>
                <a:r>
                  <a:rPr lang="ru-RU" sz="2000" dirty="0"/>
                  <a:t>  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ru-RU" sz="2000" dirty="0"/>
                  <a:t> 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  <a:blipFill>
                <a:blip r:embed="rId2"/>
                <a:stretch>
                  <a:fillRect l="-1392" t="-22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547222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1) bias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bias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ru-RU" sz="2000" dirty="0"/>
                  <a:t> должен быть с низким смещением, нужно использовать глубокие деревья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/>
                  <a:t>2) var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+ 		</a:t>
                </a:r>
                <a:r>
                  <a:rPr lang="ru-RU" sz="2000" dirty="0"/>
                  <a:t> - разброс одной базовой модели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ru-RU" sz="2000" dirty="0"/>
                  <a:t> 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  <a:blipFill>
                <a:blip r:embed="rId2"/>
                <a:stretch>
                  <a:fillRect l="-1392" t="-22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551124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1) bias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bias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ru-RU" sz="2000" dirty="0"/>
                  <a:t> должен быть с низким смещением, нужно использовать глубокие деревья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/>
                  <a:t>2) var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+ 		</a:t>
                </a:r>
                <a:r>
                  <a:rPr lang="ru-RU" sz="2000" dirty="0"/>
                  <a:t> - разброс одной базовой модели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ru-RU" sz="2000" dirty="0"/>
                  <a:t>-	ковариация моделей обученных с помощью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</m:oMath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  <a:blipFill>
                <a:blip r:embed="rId2"/>
                <a:stretch>
                  <a:fillRect l="-1392" t="-2296" r="-12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999674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1) bias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bias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ru-RU" sz="2000" dirty="0"/>
                  <a:t> должен быть с низким смещением, нужно использовать глубокие деревья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/>
                  <a:t>2) var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+ 		</a:t>
                </a:r>
                <a:r>
                  <a:rPr lang="ru-RU" sz="2000" dirty="0"/>
                  <a:t> - разброс одной базовой модели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ru-RU" sz="2000" dirty="0"/>
                  <a:t>-	ковариация моделей обученных с помощью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</m:oMath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ru-RU" sz="2000" dirty="0"/>
                  <a:t>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000" dirty="0"/>
                  <a:t> </a:t>
                </a: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  <a:blipFill>
                <a:blip r:embed="rId2"/>
                <a:stretch>
                  <a:fillRect l="-1392" t="-2296" r="-12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576977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1) bias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bias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ru-RU" sz="2000" dirty="0"/>
                  <a:t> должен быть с низким смещением, нужно использовать глубокие деревья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/>
                  <a:t>2) var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+ 		</a:t>
                </a:r>
                <a:r>
                  <a:rPr lang="ru-RU" sz="2000" dirty="0"/>
                  <a:t> - разброс одной базовой модели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ru-RU" sz="2000" dirty="0"/>
                  <a:t>-	ковариация моделей обученных с помощью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</m:oMath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ru-RU" sz="2000" dirty="0"/>
                  <a:t>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000" dirty="0"/>
                  <a:t> , </a:t>
                </a:r>
                <a:r>
                  <a:rPr lang="ru-RU" sz="2000" dirty="0"/>
                  <a:t>выходы моделей должны быть менее коррелированы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  <a:blipFill>
                <a:blip r:embed="rId2"/>
                <a:stretch>
                  <a:fillRect l="-1392" t="-2296" r="-12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331921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772816"/>
            <a:ext cx="10937244" cy="49685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Случайный лес (</a:t>
            </a:r>
            <a:r>
              <a:rPr lang="en-US" sz="2000" dirty="0"/>
              <a:t>Random Forest</a:t>
            </a:r>
            <a:r>
              <a:rPr lang="ru-RU" sz="2000" dirty="0"/>
              <a:t>)</a:t>
            </a:r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23370745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772816"/>
            <a:ext cx="10937244" cy="49685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Случайный лес (</a:t>
            </a:r>
            <a:r>
              <a:rPr lang="en-US" sz="2000" dirty="0"/>
              <a:t>Random Forest</a:t>
            </a:r>
            <a:r>
              <a:rPr lang="ru-RU" sz="2000" dirty="0"/>
              <a:t>)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Чтобы получить низкое смещение</a:t>
            </a:r>
          </a:p>
        </p:txBody>
      </p:sp>
    </p:spTree>
    <p:extLst>
      <p:ext uri="{BB962C8B-B14F-4D97-AF65-F5344CB8AC3E}">
        <p14:creationId xmlns:p14="http://schemas.microsoft.com/office/powerpoint/2010/main" val="401447767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772816"/>
            <a:ext cx="10937244" cy="49685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Случайный лес (</a:t>
            </a:r>
            <a:r>
              <a:rPr lang="en-US" sz="2000" dirty="0"/>
              <a:t>Random Forest</a:t>
            </a:r>
            <a:r>
              <a:rPr lang="ru-RU" sz="2000" dirty="0"/>
              <a:t>)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Чтобы получить низкое смещение, нужно строить глубокие деревья.</a:t>
            </a:r>
          </a:p>
        </p:txBody>
      </p:sp>
    </p:spTree>
    <p:extLst>
      <p:ext uri="{BB962C8B-B14F-4D97-AF65-F5344CB8AC3E}">
        <p14:creationId xmlns:p14="http://schemas.microsoft.com/office/powerpoint/2010/main" val="3819459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номер вершины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000" dirty="0"/>
                  <a:t> - множество объектов в вершине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если выполнен критерий остановки – выдать прогноз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li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lim>
                      </m:limLow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]}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[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]}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1529" t="-5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464833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772816"/>
            <a:ext cx="10937244" cy="49685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Случайный лес (</a:t>
            </a:r>
            <a:r>
              <a:rPr lang="en-US" sz="2000" dirty="0"/>
              <a:t>Random Forest</a:t>
            </a:r>
            <a:r>
              <a:rPr lang="ru-RU" sz="2000" dirty="0"/>
              <a:t>)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Чтобы получить низкое смещение, нужно строить глубокие деревья.</a:t>
            </a:r>
          </a:p>
          <a:p>
            <a:pPr marL="0" indent="0">
              <a:buNone/>
            </a:pPr>
            <a:r>
              <a:rPr lang="ru-RU" sz="2000" dirty="0"/>
              <a:t>Чтобы получить низкую ковариацию:</a:t>
            </a:r>
          </a:p>
        </p:txBody>
      </p:sp>
    </p:spTree>
    <p:extLst>
      <p:ext uri="{BB962C8B-B14F-4D97-AF65-F5344CB8AC3E}">
        <p14:creationId xmlns:p14="http://schemas.microsoft.com/office/powerpoint/2010/main" val="376225254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772816"/>
            <a:ext cx="10937244" cy="49685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Случайный лес (</a:t>
            </a:r>
            <a:r>
              <a:rPr lang="en-US" sz="2000" dirty="0"/>
              <a:t>Random Forest</a:t>
            </a:r>
            <a:r>
              <a:rPr lang="ru-RU" sz="2000" dirty="0"/>
              <a:t>)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Чтобы получить низкое смещение, нужно строить глубокие деревья.</a:t>
            </a:r>
          </a:p>
          <a:p>
            <a:pPr marL="0" indent="0">
              <a:buNone/>
            </a:pPr>
            <a:r>
              <a:rPr lang="ru-RU" sz="2000" dirty="0"/>
              <a:t>Чтобы получить низкую ковариацию:</a:t>
            </a:r>
          </a:p>
          <a:p>
            <a:pPr marL="0" indent="0">
              <a:buNone/>
            </a:pPr>
            <a:r>
              <a:rPr lang="ru-RU" sz="2000" dirty="0"/>
              <a:t>- обучение </a:t>
            </a:r>
            <a:r>
              <a:rPr lang="ru-RU" sz="2000" dirty="0" err="1"/>
              <a:t>бутстрапом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19347199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772816"/>
            <a:ext cx="10937244" cy="49685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Случайный лес (</a:t>
            </a:r>
            <a:r>
              <a:rPr lang="en-US" sz="2000" dirty="0"/>
              <a:t>Random Forest</a:t>
            </a:r>
            <a:r>
              <a:rPr lang="ru-RU" sz="2000" dirty="0"/>
              <a:t>)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Чтобы получить низкое смещение, нужно строить глубокие деревья.</a:t>
            </a:r>
          </a:p>
          <a:p>
            <a:pPr marL="0" indent="0">
              <a:buNone/>
            </a:pPr>
            <a:r>
              <a:rPr lang="ru-RU" sz="2000" dirty="0"/>
              <a:t>Чтобы получить низкую ковариацию:</a:t>
            </a:r>
          </a:p>
          <a:p>
            <a:pPr marL="0" indent="0">
              <a:buNone/>
            </a:pPr>
            <a:r>
              <a:rPr lang="ru-RU" sz="2000" dirty="0"/>
              <a:t>- обучение </a:t>
            </a:r>
            <a:r>
              <a:rPr lang="ru-RU" sz="2000" dirty="0" err="1"/>
              <a:t>бутстрапом</a:t>
            </a:r>
            <a:endParaRPr lang="ru-RU" sz="2000" dirty="0"/>
          </a:p>
          <a:p>
            <a:pPr marL="0" indent="0">
              <a:buNone/>
            </a:pPr>
            <a:r>
              <a:rPr lang="ru-RU" sz="2000" dirty="0"/>
              <a:t>-обучение на </a:t>
            </a:r>
            <a:r>
              <a:rPr lang="ru-RU" sz="2000" dirty="0" err="1"/>
              <a:t>подвыборке</a:t>
            </a:r>
            <a:r>
              <a:rPr lang="ru-RU" sz="2000" dirty="0"/>
              <a:t> признаков(часть базовых моделей может обучиться на плохих признаках, получится высокое смещение)</a:t>
            </a:r>
          </a:p>
        </p:txBody>
      </p:sp>
    </p:spTree>
    <p:extLst>
      <p:ext uri="{BB962C8B-B14F-4D97-AF65-F5344CB8AC3E}">
        <p14:creationId xmlns:p14="http://schemas.microsoft.com/office/powerpoint/2010/main" val="207411012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772816"/>
            <a:ext cx="10937244" cy="49685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Случайный лес (</a:t>
            </a:r>
            <a:r>
              <a:rPr lang="en-US" sz="2000" dirty="0"/>
              <a:t>Random Forest</a:t>
            </a:r>
            <a:r>
              <a:rPr lang="ru-RU" sz="2000" dirty="0"/>
              <a:t>)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Чтобы получить низкое смещение, нужно строить глубокие деревья.</a:t>
            </a:r>
          </a:p>
          <a:p>
            <a:pPr marL="0" indent="0">
              <a:buNone/>
            </a:pPr>
            <a:r>
              <a:rPr lang="ru-RU" sz="2000" dirty="0"/>
              <a:t>Чтобы получить низкую ковариацию:</a:t>
            </a:r>
          </a:p>
          <a:p>
            <a:pPr marL="0" indent="0">
              <a:buNone/>
            </a:pPr>
            <a:r>
              <a:rPr lang="ru-RU" sz="2000" dirty="0"/>
              <a:t>- обучение </a:t>
            </a:r>
            <a:r>
              <a:rPr lang="ru-RU" sz="2000" dirty="0" err="1"/>
              <a:t>бутстрапом</a:t>
            </a:r>
            <a:endParaRPr lang="ru-RU" sz="2000" dirty="0"/>
          </a:p>
          <a:p>
            <a:pPr marL="0" indent="0">
              <a:buNone/>
            </a:pPr>
            <a:r>
              <a:rPr lang="ru-RU" sz="2000" dirty="0"/>
              <a:t>-обучение на </a:t>
            </a:r>
            <a:r>
              <a:rPr lang="ru-RU" sz="2000" dirty="0" err="1"/>
              <a:t>подвыборке</a:t>
            </a:r>
            <a:r>
              <a:rPr lang="ru-RU" sz="2000" dirty="0"/>
              <a:t> признаков(часть базовых моделей может обучиться на плохих признаках, получится высокое смещение) </a:t>
            </a:r>
            <a:r>
              <a:rPr lang="ru-R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⟹ лучший предикат для каждой вершины выбираем из случайного подмножества признаков(для каждой вершины свое)</a:t>
            </a:r>
            <a:endParaRPr lang="ru-RU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4100741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772816"/>
            <a:ext cx="10937244" cy="49685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Случайный лес (</a:t>
            </a:r>
            <a:r>
              <a:rPr lang="en-US" sz="2000" dirty="0"/>
              <a:t>Random Forest</a:t>
            </a:r>
            <a:r>
              <a:rPr lang="ru-RU" sz="2000" dirty="0"/>
              <a:t>)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Чтобы получить низкое смещение, нужно строить глубокие деревья.</a:t>
            </a:r>
          </a:p>
          <a:p>
            <a:pPr marL="0" indent="0">
              <a:buNone/>
            </a:pPr>
            <a:r>
              <a:rPr lang="ru-RU" sz="2000" dirty="0"/>
              <a:t>Чтобы получить низкую ковариацию:</a:t>
            </a:r>
          </a:p>
          <a:p>
            <a:pPr marL="0" indent="0">
              <a:buNone/>
            </a:pPr>
            <a:r>
              <a:rPr lang="ru-RU" sz="2000" dirty="0"/>
              <a:t>- обучение </a:t>
            </a:r>
            <a:r>
              <a:rPr lang="ru-RU" sz="2000" dirty="0" err="1"/>
              <a:t>бутстрапом</a:t>
            </a:r>
            <a:endParaRPr lang="ru-RU" sz="2000" dirty="0"/>
          </a:p>
          <a:p>
            <a:pPr marL="0" indent="0">
              <a:buNone/>
            </a:pPr>
            <a:r>
              <a:rPr lang="ru-RU" sz="2000" dirty="0"/>
              <a:t>-обучение на </a:t>
            </a:r>
            <a:r>
              <a:rPr lang="ru-RU" sz="2000" dirty="0" err="1"/>
              <a:t>подвыборке</a:t>
            </a:r>
            <a:r>
              <a:rPr lang="ru-RU" sz="2000" dirty="0"/>
              <a:t> признаков(часть базовых моделей может обучиться на плохих признаках, получится высокое смещение) </a:t>
            </a:r>
            <a:r>
              <a:rPr lang="ru-R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⟹ лучший предикат для каждой вершины выбираем из случайного подмножества признаков(для каждой вершины свое)</a:t>
            </a:r>
            <a:endParaRPr lang="ru-RU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m – </a:t>
            </a:r>
            <a:r>
              <a:rPr lang="ru-RU" sz="2000" dirty="0"/>
              <a:t>число признаков, на которых выбираем лучший предикат</a:t>
            </a:r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23274891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Случайный лес (</a:t>
                </a:r>
                <a:r>
                  <a:rPr lang="en-US" sz="2000" dirty="0"/>
                  <a:t>Random Forest</a:t>
                </a:r>
                <a:r>
                  <a:rPr lang="ru-RU" sz="2000" dirty="0"/>
                  <a:t>)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Чтобы получить низкое смещение, нужно строить глубокие деревья.</a:t>
                </a:r>
              </a:p>
              <a:p>
                <a:pPr marL="0" indent="0">
                  <a:buNone/>
                </a:pPr>
                <a:r>
                  <a:rPr lang="ru-RU" sz="2000" dirty="0"/>
                  <a:t>Чтобы получить низкую ковариацию:</a:t>
                </a:r>
              </a:p>
              <a:p>
                <a:pPr marL="0" indent="0">
                  <a:buNone/>
                </a:pPr>
                <a:r>
                  <a:rPr lang="ru-RU" sz="2000" dirty="0"/>
                  <a:t>- обучение </a:t>
                </a:r>
                <a:r>
                  <a:rPr lang="ru-RU" sz="2000" dirty="0" err="1"/>
                  <a:t>бутстрапом</a:t>
                </a: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-обучение на </a:t>
                </a:r>
                <a:r>
                  <a:rPr lang="ru-RU" sz="2000" dirty="0" err="1"/>
                  <a:t>подвыборке</a:t>
                </a:r>
                <a:r>
                  <a:rPr lang="ru-RU" sz="2000" dirty="0"/>
                  <a:t> признаков(часть базовых моделей может обучиться на плохих признаках, получится высокое смещение) 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⟹ лучший предикат для каждой вершины выбираем из случайного подмножества признаков(для каждой вершины свое)</a:t>
                </a:r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m – </a:t>
                </a:r>
                <a:r>
                  <a:rPr lang="ru-RU" sz="2000" dirty="0"/>
                  <a:t>число признаков, на которых выбираем лучший предикат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для классификации –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ra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  <a:blipFill>
                <a:blip r:embed="rId2"/>
                <a:stretch>
                  <a:fillRect l="-1392" t="-2296" r="-17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285990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Случайный лес (</a:t>
                </a:r>
                <a:r>
                  <a:rPr lang="en-US" sz="2000" dirty="0"/>
                  <a:t>Random Forest</a:t>
                </a:r>
                <a:r>
                  <a:rPr lang="ru-RU" sz="2000" dirty="0"/>
                  <a:t>)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Чтобы получить низкое смещение, нужно строить глубокие деревья.</a:t>
                </a:r>
              </a:p>
              <a:p>
                <a:pPr marL="0" indent="0">
                  <a:buNone/>
                </a:pPr>
                <a:r>
                  <a:rPr lang="ru-RU" sz="2000" dirty="0"/>
                  <a:t>Чтобы получить низкую ковариацию:</a:t>
                </a:r>
              </a:p>
              <a:p>
                <a:pPr marL="0" indent="0">
                  <a:buNone/>
                </a:pPr>
                <a:r>
                  <a:rPr lang="ru-RU" sz="2000" dirty="0"/>
                  <a:t>- обучение </a:t>
                </a:r>
                <a:r>
                  <a:rPr lang="ru-RU" sz="2000" dirty="0" err="1"/>
                  <a:t>бутстрапом</a:t>
                </a: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-обучение на </a:t>
                </a:r>
                <a:r>
                  <a:rPr lang="ru-RU" sz="2000" dirty="0" err="1"/>
                  <a:t>подвыборке</a:t>
                </a:r>
                <a:r>
                  <a:rPr lang="ru-RU" sz="2000" dirty="0"/>
                  <a:t> признаков(часть базовых моделей может обучиться на плохих признаках, получится высокое смещение) 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⟹ лучший предикат для каждой вершины выбираем из случайного подмножества признаков(для каждой вершины свое)</a:t>
                </a:r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m – </a:t>
                </a:r>
                <a:r>
                  <a:rPr lang="ru-RU" sz="2000" dirty="0"/>
                  <a:t>число признаков, на которых выбираем лучший предикат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для классификации –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rad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для регрессии  -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  <a:blipFill>
                <a:blip r:embed="rId2"/>
                <a:stretch>
                  <a:fillRect l="-1392" t="-2296" r="-1740" b="-22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28460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772816"/>
            <a:ext cx="10937244" cy="49685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Cambria Math" panose="02040503050406030204" pitchFamily="18" charset="0"/>
              </a:rPr>
              <a:t>Out-of-bag</a:t>
            </a:r>
            <a:r>
              <a:rPr lang="ru-RU" sz="2000" dirty="0">
                <a:latin typeface="Cambria Math" panose="02040503050406030204" pitchFamily="18" charset="0"/>
              </a:rPr>
              <a:t> </a:t>
            </a:r>
            <a:r>
              <a:rPr lang="en-US" sz="2000" dirty="0">
                <a:latin typeface="Cambria Math" panose="02040503050406030204" pitchFamily="18" charset="0"/>
              </a:rPr>
              <a:t>estimation</a:t>
            </a:r>
            <a:endParaRPr lang="ru-RU" sz="2000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73340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</a:rPr>
                  <a:t>Out-of-bag</a:t>
                </a:r>
                <a:r>
                  <a:rPr lang="ru-RU" sz="2000" dirty="0">
                    <a:latin typeface="Cambria Math" panose="02040503050406030204" pitchFamily="18" charset="0"/>
                  </a:rPr>
                  <a:t> </a:t>
                </a:r>
                <a:r>
                  <a:rPr lang="en-US" sz="2000" dirty="0">
                    <a:latin typeface="Cambria Math" panose="02040503050406030204" pitchFamily="18" charset="0"/>
                  </a:rPr>
                  <a:t>estimation</a:t>
                </a:r>
                <a:endParaRPr lang="ru-RU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выборка, на которой обучалась модель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  <a:blipFill>
                <a:blip r:embed="rId2"/>
                <a:stretch>
                  <a:fillRect l="-13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944635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</a:rPr>
                  <a:t>Out-of-bag</a:t>
                </a:r>
                <a:r>
                  <a:rPr lang="ru-RU" sz="2000" dirty="0">
                    <a:latin typeface="Cambria Math" panose="02040503050406030204" pitchFamily="18" charset="0"/>
                  </a:rPr>
                  <a:t> </a:t>
                </a:r>
                <a:r>
                  <a:rPr lang="en-US" sz="2000" dirty="0">
                    <a:latin typeface="Cambria Math" panose="02040503050406030204" pitchFamily="18" charset="0"/>
                  </a:rPr>
                  <a:t>estimation</a:t>
                </a:r>
                <a:endParaRPr lang="ru-RU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выборка, на которой обучалась модель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𝑂𝑂𝐵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nary>
                                  <m:naryPr>
                                    <m:chr m:val="∑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∉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e>
                                </m:nary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∉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</m:nary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 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  <a:blipFill>
                <a:blip r:embed="rId2"/>
                <a:stretch>
                  <a:fillRect l="-13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0898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номер вершины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000" dirty="0"/>
                  <a:t> - множество объектов в вершине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если выполнен критерий остановки – выдать прогноз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li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lim>
                      </m:limLow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]}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[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]}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1529" t="-5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704896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</a:rPr>
                  <a:t>Out-of-bag</a:t>
                </a:r>
                <a:r>
                  <a:rPr lang="ru-RU" sz="2000" dirty="0">
                    <a:latin typeface="Cambria Math" panose="02040503050406030204" pitchFamily="18" charset="0"/>
                  </a:rPr>
                  <a:t> </a:t>
                </a:r>
                <a:r>
                  <a:rPr lang="en-US" sz="2000" dirty="0">
                    <a:latin typeface="Cambria Math" panose="02040503050406030204" pitchFamily="18" charset="0"/>
                  </a:rPr>
                  <a:t>estimation</a:t>
                </a:r>
                <a:endParaRPr lang="ru-RU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выборка, на которой обучалась модель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𝑂𝑂𝐵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nary>
                                  <m:naryPr>
                                    <m:chr m:val="∑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∉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e>
                                </m:nary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∉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</m:nary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𝐿𝑂𝑂</m:t>
                    </m:r>
                  </m:oMath>
                </a14:m>
                <a:r>
                  <a:rPr lang="en-US" sz="2000" dirty="0"/>
                  <a:t>, </a:t>
                </a:r>
                <a:r>
                  <a:rPr lang="ru-RU" sz="2000" dirty="0"/>
                  <a:t>при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  <a:blipFill>
                <a:blip r:embed="rId2"/>
                <a:stretch>
                  <a:fillRect l="-13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344032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844824"/>
            <a:ext cx="10937244" cy="489654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8269114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844824"/>
            <a:ext cx="10937244" cy="489654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Gradient boosting machine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9802771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844824"/>
            <a:ext cx="10937244" cy="489654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Gradient boosting machine</a:t>
            </a:r>
          </a:p>
          <a:p>
            <a:pPr marL="0" indent="0">
              <a:buNone/>
            </a:pPr>
            <a:r>
              <a:rPr lang="ru-RU" sz="2000" dirty="0"/>
              <a:t>1) </a:t>
            </a:r>
            <a:r>
              <a:rPr lang="en-US" sz="2000" dirty="0"/>
              <a:t>MSE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5722910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Gradient boosting machine</a:t>
                </a:r>
              </a:p>
              <a:p>
                <a:pPr marL="0" indent="0">
                  <a:buNone/>
                </a:pPr>
                <a:r>
                  <a:rPr lang="ru-RU" sz="2000" dirty="0"/>
                  <a:t>1) </a:t>
                </a:r>
                <a:r>
                  <a:rPr lang="en-US" sz="2000" dirty="0"/>
                  <a:t>MSE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  <a:blipFill>
                <a:blip r:embed="rId2"/>
                <a:stretch>
                  <a:fillRect l="-1392" t="-85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196530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Gradient boosting machine</a:t>
                </a:r>
              </a:p>
              <a:p>
                <a:pPr marL="0" indent="0">
                  <a:buNone/>
                </a:pPr>
                <a:r>
                  <a:rPr lang="ru-RU" sz="2000" dirty="0"/>
                  <a:t>1) </a:t>
                </a:r>
                <a:r>
                  <a:rPr lang="en-US" sz="2000" dirty="0"/>
                  <a:t>MSE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  <a:blipFill>
                <a:blip r:embed="rId2"/>
                <a:stretch>
                  <a:fillRect l="-7193" t="-85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894275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Gradient boosting machine</a:t>
                </a:r>
              </a:p>
              <a:p>
                <a:pPr marL="0" indent="0">
                  <a:buNone/>
                </a:pPr>
                <a:r>
                  <a:rPr lang="ru-RU" sz="2000" dirty="0"/>
                  <a:t>1) </a:t>
                </a:r>
                <a:r>
                  <a:rPr lang="en-US" sz="2000" dirty="0"/>
                  <a:t>MSE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:  </a:t>
                </a:r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  <a:blipFill>
                <a:blip r:embed="rId2"/>
                <a:stretch>
                  <a:fillRect l="-7193" t="-85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667951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Gradient boosting machine</a:t>
                </a:r>
              </a:p>
              <a:p>
                <a:pPr marL="0" indent="0">
                  <a:buNone/>
                </a:pPr>
                <a:r>
                  <a:rPr lang="ru-RU" sz="2000" dirty="0"/>
                  <a:t>1) </a:t>
                </a:r>
                <a:r>
                  <a:rPr lang="en-US" sz="2000" dirty="0"/>
                  <a:t>MSE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:  </a:t>
                </a: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  <a:blipFill>
                <a:blip r:embed="rId2"/>
                <a:stretch>
                  <a:fillRect l="-7193" t="-8549" b="-90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17845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Gradient boosting machine</a:t>
                </a:r>
              </a:p>
              <a:p>
                <a:pPr marL="0" indent="0">
                  <a:buNone/>
                </a:pPr>
                <a:r>
                  <a:rPr lang="ru-RU" sz="2000" dirty="0"/>
                  <a:t>1) </a:t>
                </a:r>
                <a:r>
                  <a:rPr lang="en-US" sz="2000" dirty="0"/>
                  <a:t>MSE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:  </a:t>
                </a: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остаток, сдвиг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  <a:blipFill>
                <a:blip r:embed="rId2"/>
                <a:stretch>
                  <a:fillRect l="-7193" t="-8549" b="-90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132367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:  </a:t>
                </a: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  <a:blipFill>
                <a:blip r:embed="rId2"/>
                <a:stretch>
                  <a:fillRect l="-7193" t="-158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463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1916832"/>
            <a:ext cx="10793228" cy="4243035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Критерий остановки: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9101954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:  </a:t>
                </a: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идеально обучится, 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  <a:blipFill>
                <a:blip r:embed="rId2"/>
                <a:stretch>
                  <a:fillRect l="-7193" t="-158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332277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:  </a:t>
                </a: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идеально обучится, 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  <a:blipFill>
                <a:blip r:embed="rId2"/>
                <a:stretch>
                  <a:fillRect l="-7193" t="-158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00739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:  </a:t>
                </a: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идеально обучится, 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  <a:blipFill>
                <a:blip r:embed="rId2"/>
                <a:stretch>
                  <a:fillRect l="-7193" t="-158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95306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:  </a:t>
                </a: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идеально обучится, 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…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: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  <a:blipFill>
                <a:blip r:embed="rId2"/>
                <a:stretch>
                  <a:fillRect l="-7193" t="-158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278309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844824"/>
            <a:ext cx="10937244" cy="489654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2) Произвольная функция потерь</a:t>
            </a:r>
          </a:p>
        </p:txBody>
      </p:sp>
    </p:spTree>
    <p:extLst>
      <p:ext uri="{BB962C8B-B14F-4D97-AF65-F5344CB8AC3E}">
        <p14:creationId xmlns:p14="http://schemas.microsoft.com/office/powerpoint/2010/main" val="417069274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2) Произвольная функция потерь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дифференцируемая функция потерь</a:t>
                </a: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  <a:blipFill>
                <a:blip r:embed="rId2"/>
                <a:stretch>
                  <a:fillRect l="-1392" t="-25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38831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2) Произвольная функция потерь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дифференцируемая функция потерь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первая модель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  <a:blipFill>
                <a:blip r:embed="rId2"/>
                <a:stretch>
                  <a:fillRect l="-1392" t="-25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060374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2) Произвольная функция потерь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дифференцируемая функция потерь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первая модель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обучаем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  <a:blipFill>
                <a:blip r:embed="rId2"/>
                <a:stretch>
                  <a:fillRect l="-1392" t="-25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086469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2) Произвольная функция потерь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дифференцируемая функция потерь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первая модель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обучаем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Pre>
                        <m:sPre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sPre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  <a:blipFill>
                <a:blip r:embed="rId2"/>
                <a:stretch>
                  <a:fillRect l="-8817" t="-2591" b="-569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580667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2) Произвольная функция потерь</a:t>
                </a:r>
              </a:p>
              <a:p>
                <a:pPr marL="0" indent="0">
                  <a:buNone/>
                </a:pP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Pre>
                        <m:sPre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sPre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  <a:blipFill>
                <a:blip r:embed="rId2"/>
                <a:stretch>
                  <a:fillRect l="-8817" t="-77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5951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1916832"/>
            <a:ext cx="10793228" cy="4243035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Критерий остановки:</a:t>
            </a:r>
          </a:p>
          <a:p>
            <a:pPr>
              <a:buFontTx/>
              <a:buChar char="-"/>
            </a:pPr>
            <a:r>
              <a:rPr lang="ru-RU" sz="2000" dirty="0"/>
              <a:t>если все объекты в листе относятся к одному классу</a:t>
            </a:r>
          </a:p>
        </p:txBody>
      </p:sp>
    </p:spTree>
    <p:extLst>
      <p:ext uri="{BB962C8B-B14F-4D97-AF65-F5344CB8AC3E}">
        <p14:creationId xmlns:p14="http://schemas.microsoft.com/office/powerpoint/2010/main" val="293517430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2) Произвольная функция потерь</a:t>
                </a:r>
              </a:p>
              <a:p>
                <a:pPr marL="0" indent="0">
                  <a:buNone/>
                </a:pP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Pre>
                        <m:sPre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sPre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не будет учитывать особенности функции потерь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  <a:blipFill>
                <a:blip r:embed="rId2"/>
                <a:stretch>
                  <a:fillRect l="-8817" t="-77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192369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2) Произвольная функция потерь</a:t>
                </a:r>
              </a:p>
              <a:p>
                <a:pPr marL="0" indent="0">
                  <a:buNone/>
                </a:pP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Pre>
                        <m:sPre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sPre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не будет учитывать особенности функции потерь</a:t>
                </a:r>
              </a:p>
              <a:p>
                <a:pPr marL="0" indent="0">
                  <a:buNone/>
                </a:pPr>
                <a:r>
                  <a:rPr lang="en-US" sz="2000" dirty="0"/>
                  <a:t>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"/>
                            <m:endChr m:val="|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  <a:blipFill>
                <a:blip r:embed="rId2"/>
                <a:stretch>
                  <a:fillRect l="-8817" t="-77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628175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2) Произвольная функция потерь</a:t>
                </a:r>
              </a:p>
              <a:p>
                <a:pPr marL="0" indent="0">
                  <a:buNone/>
                </a:pP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Pre>
                        <m:sPre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sPre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не будет учитывать особенности функции потерь</a:t>
                </a:r>
              </a:p>
              <a:p>
                <a:pPr marL="0" indent="0">
                  <a:buNone/>
                </a:pPr>
                <a:r>
                  <a:rPr lang="en-US" sz="2000" dirty="0"/>
                  <a:t>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"/>
                            <m:endChr m:val="|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Pre>
                      <m:sPre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𝑚𝑖𝑛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sPre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задача обучения </a:t>
                </a:r>
                <a:r>
                  <a:rPr lang="en-US" sz="2000" dirty="0"/>
                  <a:t>n</a:t>
                </a:r>
                <a:r>
                  <a:rPr lang="ru-RU" sz="2000" dirty="0"/>
                  <a:t>-й модели в градиентном </a:t>
                </a:r>
                <a:r>
                  <a:rPr lang="ru-RU" sz="2000" dirty="0" err="1"/>
                  <a:t>бустинге</a:t>
                </a: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  <a:blipFill>
                <a:blip r:embed="rId2"/>
                <a:stretch>
                  <a:fillRect l="-8817" t="-77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700303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2) Произвольная функция потерь</a:t>
                </a:r>
              </a:p>
              <a:p>
                <a:pPr marL="0" indent="0">
                  <a:buNone/>
                </a:pP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Pre>
                        <m:sPre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sPre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не будет учитывать особенности функции потерь</a:t>
                </a:r>
              </a:p>
              <a:p>
                <a:pPr marL="0" indent="0">
                  <a:buNone/>
                </a:pPr>
                <a:r>
                  <a:rPr lang="en-US" sz="2000" dirty="0"/>
                  <a:t>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"/>
                            <m:endChr m:val="|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Pre>
                      <m:sPre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𝑚𝑖𝑛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sPre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задача обучения </a:t>
                </a:r>
                <a:r>
                  <a:rPr lang="en-US" sz="2000" dirty="0"/>
                  <a:t>n</a:t>
                </a:r>
                <a:r>
                  <a:rPr lang="ru-RU" sz="2000" dirty="0"/>
                  <a:t>-й модели в градиентном </a:t>
                </a:r>
                <a:r>
                  <a:rPr lang="ru-RU" sz="2000" dirty="0" err="1"/>
                  <a:t>бустинге</a:t>
                </a: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Обучаем пока уменьшается ошибка на тесте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  <a:blipFill>
                <a:blip r:embed="rId2"/>
                <a:stretch>
                  <a:fillRect l="-8817" t="-77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60917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844824"/>
            <a:ext cx="10937244" cy="489654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По сравнению с </a:t>
            </a:r>
            <a:r>
              <a:rPr lang="en-US" sz="2000" dirty="0"/>
              <a:t>Random Forest:</a:t>
            </a:r>
          </a:p>
        </p:txBody>
      </p:sp>
    </p:spTree>
    <p:extLst>
      <p:ext uri="{BB962C8B-B14F-4D97-AF65-F5344CB8AC3E}">
        <p14:creationId xmlns:p14="http://schemas.microsoft.com/office/powerpoint/2010/main" val="261969289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844824"/>
            <a:ext cx="10937244" cy="489654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По сравнению с </a:t>
            </a:r>
            <a:r>
              <a:rPr lang="en-US" sz="2000" dirty="0"/>
              <a:t>Random Forest:</a:t>
            </a:r>
          </a:p>
          <a:p>
            <a:pPr marL="0" indent="0">
              <a:buNone/>
            </a:pPr>
            <a:r>
              <a:rPr lang="ru-RU" sz="2000" dirty="0"/>
              <a:t>-используем неглубокие деревья, тем самым обучение идет быстрее</a:t>
            </a:r>
          </a:p>
        </p:txBody>
      </p:sp>
    </p:spTree>
    <p:extLst>
      <p:ext uri="{BB962C8B-B14F-4D97-AF65-F5344CB8AC3E}">
        <p14:creationId xmlns:p14="http://schemas.microsoft.com/office/powerpoint/2010/main" val="229046188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844824"/>
            <a:ext cx="10937244" cy="489654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По сравнению с </a:t>
            </a:r>
            <a:r>
              <a:rPr lang="en-US" sz="2000" dirty="0"/>
              <a:t>Random Forest:</a:t>
            </a:r>
          </a:p>
          <a:p>
            <a:pPr marL="0" indent="0">
              <a:buNone/>
            </a:pPr>
            <a:r>
              <a:rPr lang="ru-RU" sz="2000" dirty="0"/>
              <a:t>-используем неглубокие деревья, тем самым обучение идет быстрее</a:t>
            </a:r>
          </a:p>
          <a:p>
            <a:pPr marL="0" indent="0">
              <a:buNone/>
            </a:pPr>
            <a:r>
              <a:rPr lang="ru-RU" sz="2000" dirty="0"/>
              <a:t>-за счет корректировки ошибки, с каждой итерацией уменьшается смещение базовых моделей</a:t>
            </a:r>
          </a:p>
        </p:txBody>
      </p:sp>
    </p:spTree>
    <p:extLst>
      <p:ext uri="{BB962C8B-B14F-4D97-AF65-F5344CB8AC3E}">
        <p14:creationId xmlns:p14="http://schemas.microsoft.com/office/powerpoint/2010/main" val="274643605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844824"/>
            <a:ext cx="10937244" cy="489654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По сравнению с </a:t>
            </a:r>
            <a:r>
              <a:rPr lang="en-US" sz="2000" dirty="0"/>
              <a:t>Random Forest:</a:t>
            </a:r>
          </a:p>
          <a:p>
            <a:pPr marL="0" indent="0">
              <a:buNone/>
            </a:pPr>
            <a:r>
              <a:rPr lang="ru-RU" sz="2000" dirty="0"/>
              <a:t>-используем неглубокие деревья, тем самым обучение идет быстрее</a:t>
            </a:r>
          </a:p>
          <a:p>
            <a:pPr marL="0" indent="0">
              <a:buNone/>
            </a:pPr>
            <a:r>
              <a:rPr lang="ru-RU" sz="2000" dirty="0"/>
              <a:t>-за счет корректировки ошибки, с каждой итерацией уменьшается смещение базовых моделей</a:t>
            </a:r>
          </a:p>
          <a:p>
            <a:pPr marL="0" indent="0">
              <a:buNone/>
            </a:pPr>
            <a:r>
              <a:rPr lang="ru-RU" sz="2000" dirty="0"/>
              <a:t>-в градиентном </a:t>
            </a:r>
            <a:r>
              <a:rPr lang="ru-RU" sz="2000" dirty="0" err="1"/>
              <a:t>бустинге</a:t>
            </a:r>
            <a:r>
              <a:rPr lang="ru-RU" sz="2000" dirty="0"/>
              <a:t> количество </a:t>
            </a:r>
            <a:r>
              <a:rPr lang="ru-RU" sz="2000" dirty="0" err="1"/>
              <a:t>гиперпараметров</a:t>
            </a:r>
            <a:r>
              <a:rPr lang="ru-RU" sz="2000" dirty="0"/>
              <a:t> больше</a:t>
            </a:r>
          </a:p>
        </p:txBody>
      </p:sp>
    </p:spTree>
    <p:extLst>
      <p:ext uri="{BB962C8B-B14F-4D97-AF65-F5344CB8AC3E}">
        <p14:creationId xmlns:p14="http://schemas.microsoft.com/office/powerpoint/2010/main" val="367771089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844824"/>
            <a:ext cx="10937244" cy="489654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По сравнению с </a:t>
            </a:r>
            <a:r>
              <a:rPr lang="en-US" sz="2000" dirty="0"/>
              <a:t>Random Forest:</a:t>
            </a:r>
          </a:p>
          <a:p>
            <a:pPr marL="0" indent="0">
              <a:buNone/>
            </a:pPr>
            <a:r>
              <a:rPr lang="ru-RU" sz="2000" dirty="0"/>
              <a:t>-используем неглубокие деревья, тем самым обучение идет быстрее</a:t>
            </a:r>
          </a:p>
          <a:p>
            <a:pPr marL="0" indent="0">
              <a:buNone/>
            </a:pPr>
            <a:r>
              <a:rPr lang="ru-RU" sz="2000" dirty="0"/>
              <a:t>-за счет корректировки ошибки, с каждой итерацией уменьшается смещение базовых моделей</a:t>
            </a:r>
          </a:p>
          <a:p>
            <a:pPr marL="0" indent="0">
              <a:buNone/>
            </a:pPr>
            <a:r>
              <a:rPr lang="ru-RU" sz="2000" dirty="0"/>
              <a:t>-в градиентном </a:t>
            </a:r>
            <a:r>
              <a:rPr lang="ru-RU" sz="2000" dirty="0" err="1"/>
              <a:t>бустинге</a:t>
            </a:r>
            <a:r>
              <a:rPr lang="ru-RU" sz="2000" dirty="0"/>
              <a:t> количество </a:t>
            </a:r>
            <a:r>
              <a:rPr lang="ru-RU" sz="2000" dirty="0" err="1"/>
              <a:t>гиперпараметров</a:t>
            </a:r>
            <a:r>
              <a:rPr lang="ru-RU" sz="2000" dirty="0"/>
              <a:t> больше</a:t>
            </a:r>
          </a:p>
          <a:p>
            <a:pPr marL="0" indent="0">
              <a:buNone/>
            </a:pPr>
            <a:r>
              <a:rPr lang="ru-RU" sz="2000" dirty="0"/>
              <a:t>-если в градиентном </a:t>
            </a:r>
            <a:r>
              <a:rPr lang="ru-RU" sz="2000" dirty="0" err="1"/>
              <a:t>бустинге</a:t>
            </a:r>
            <a:r>
              <a:rPr lang="ru-RU" sz="2000" dirty="0"/>
              <a:t> взять сложную модель, то ошибка сразу будет маленькой на обучающей выборке и не получится дальше корректировать модель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7462852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Регуляризация градиентного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бустинга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2564904"/>
            <a:ext cx="10937244" cy="424847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6749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1916832"/>
            <a:ext cx="10793228" cy="4243035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Критерий остановки:</a:t>
            </a:r>
          </a:p>
          <a:p>
            <a:pPr>
              <a:buFontTx/>
              <a:buChar char="-"/>
            </a:pPr>
            <a:r>
              <a:rPr lang="ru-RU" sz="2000" dirty="0"/>
              <a:t>если все объекты в листе относятся к одному классу</a:t>
            </a:r>
          </a:p>
          <a:p>
            <a:pPr>
              <a:buFontTx/>
              <a:buChar char="-"/>
            </a:pPr>
            <a:r>
              <a:rPr lang="ru-RU" sz="2000" dirty="0"/>
              <a:t>если достигли максимальной глубины</a:t>
            </a:r>
          </a:p>
        </p:txBody>
      </p:sp>
    </p:spTree>
    <p:extLst>
      <p:ext uri="{BB962C8B-B14F-4D97-AF65-F5344CB8AC3E}">
        <p14:creationId xmlns:p14="http://schemas.microsoft.com/office/powerpoint/2010/main" val="214869850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Регуляризация градиентного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бустинга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2564904"/>
            <a:ext cx="10937244" cy="424847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arenR"/>
            </a:pPr>
            <a:r>
              <a:rPr lang="ru-RU" sz="2000" dirty="0"/>
              <a:t>сокращение длины шага</a:t>
            </a:r>
          </a:p>
        </p:txBody>
      </p:sp>
    </p:spTree>
    <p:extLst>
      <p:ext uri="{BB962C8B-B14F-4D97-AF65-F5344CB8AC3E}">
        <p14:creationId xmlns:p14="http://schemas.microsoft.com/office/powerpoint/2010/main" val="35516905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Регуляризация градиентного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бустинга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2564904"/>
            <a:ext cx="10937244" cy="424847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arenR"/>
            </a:pPr>
            <a:r>
              <a:rPr lang="ru-RU" sz="2000" dirty="0"/>
              <a:t>сокращение длины шага</a:t>
            </a:r>
          </a:p>
          <a:p>
            <a:pPr marL="0" indent="0">
              <a:buNone/>
            </a:pPr>
            <a:r>
              <a:rPr lang="ru-RU" sz="2000" dirty="0">
                <a:latin typeface="Cambria Math" panose="02040503050406030204" pitchFamily="18" charset="0"/>
              </a:rPr>
              <a:t>-если используем простые модели, то они не очень хорошо улучшают ошибку на предыдущем шаге</a:t>
            </a:r>
          </a:p>
        </p:txBody>
      </p:sp>
    </p:spTree>
    <p:extLst>
      <p:ext uri="{BB962C8B-B14F-4D97-AF65-F5344CB8AC3E}">
        <p14:creationId xmlns:p14="http://schemas.microsoft.com/office/powerpoint/2010/main" val="21812110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Регуляризация градиентного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бустинга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2564904"/>
                <a:ext cx="10937244" cy="424847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AutoNum type="arabicParenR"/>
                </a:pPr>
                <a:r>
                  <a:rPr lang="ru-RU" sz="2000" dirty="0"/>
                  <a:t>сокращение длины шага</a:t>
                </a: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-если используем простые модели, то они не очень хорошо улучшают ошибку на предыдущем шаге</a:t>
                </a: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-если используем сложные модели, то после добавления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000" dirty="0">
                    <a:latin typeface="Cambria Math" panose="02040503050406030204" pitchFamily="18" charset="0"/>
                  </a:rPr>
                  <a:t>в сдвигах останется только шум</a:t>
                </a:r>
                <a:endParaRPr lang="ru-RU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2564904"/>
                <a:ext cx="10937244" cy="4248472"/>
              </a:xfrm>
              <a:prstGeom prst="rect">
                <a:avLst/>
              </a:prstGeom>
              <a:blipFill>
                <a:blip r:embed="rId2"/>
                <a:stretch>
                  <a:fillRect l="-1392" t="-2985" r="-16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648264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Регуляризация градиентного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бустинга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2564904"/>
                <a:ext cx="10937244" cy="424847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AutoNum type="arabicParenR"/>
                </a:pPr>
                <a:r>
                  <a:rPr lang="ru-RU" sz="2000" dirty="0"/>
                  <a:t>сокращение длины шага</a:t>
                </a: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-если используем простые модели, то они не очень хорошо улучшают ошибку на предыдущем шаге</a:t>
                </a: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-если используем сложные модели, то после добавления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000" dirty="0">
                    <a:latin typeface="Cambria Math" panose="02040503050406030204" pitchFamily="18" charset="0"/>
                  </a:rPr>
                  <a:t>в сдвигах останется только шум</a:t>
                </a: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2564904"/>
                <a:ext cx="10937244" cy="4248472"/>
              </a:xfrm>
              <a:prstGeom prst="rect">
                <a:avLst/>
              </a:prstGeom>
              <a:blipFill>
                <a:blip r:embed="rId2"/>
                <a:stretch>
                  <a:fillRect l="-1392" t="-2985" r="-16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198842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Регуляризация градиентного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бустинга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2564904"/>
                <a:ext cx="10937244" cy="424847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AutoNum type="arabicParenR"/>
                </a:pPr>
                <a:r>
                  <a:rPr lang="ru-RU" sz="2000" dirty="0"/>
                  <a:t>сокращение длины шага</a:t>
                </a: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-если используем простые модели, то они не очень хорошо улучшают ошибку на предыдущем шаге</a:t>
                </a: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-если используем сложные модели, то после добавления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000" dirty="0">
                    <a:latin typeface="Cambria Math" panose="02040503050406030204" pitchFamily="18" charset="0"/>
                  </a:rPr>
                  <a:t>в сдвигах останется только шум</a:t>
                </a: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длина шага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2564904"/>
                <a:ext cx="10937244" cy="4248472"/>
              </a:xfrm>
              <a:prstGeom prst="rect">
                <a:avLst/>
              </a:prstGeom>
              <a:blipFill>
                <a:blip r:embed="rId2"/>
                <a:stretch>
                  <a:fillRect l="-1392" t="-2985" r="-16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743686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Регуляризация градиентного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бустинга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2564904"/>
                <a:ext cx="10937244" cy="424847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AutoNum type="arabicParenR"/>
                </a:pPr>
                <a:r>
                  <a:rPr lang="ru-RU" sz="2000" dirty="0"/>
                  <a:t>сокращение длины шага</a:t>
                </a: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-если используем простые модели, то они не очень хорошо улучшают ошибку на предыдущем шаге</a:t>
                </a: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-если используем сложные модели, то после добавления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000" dirty="0">
                    <a:latin typeface="Cambria Math" panose="02040503050406030204" pitchFamily="18" charset="0"/>
                  </a:rPr>
                  <a:t>в сдвигах останется только шум</a:t>
                </a: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длина шага</a:t>
                </a:r>
              </a:p>
              <a:p>
                <a:pPr marL="0" indent="0">
                  <a:buNone/>
                </a:pPr>
                <a:r>
                  <a:rPr lang="ru-RU" sz="2000" dirty="0"/>
                  <a:t>Но при уменьшении шага растет количество базовых алгоритмов</a:t>
                </a: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2564904"/>
                <a:ext cx="10937244" cy="4248472"/>
              </a:xfrm>
              <a:prstGeom prst="rect">
                <a:avLst/>
              </a:prstGeom>
              <a:blipFill>
                <a:blip r:embed="rId2"/>
                <a:stretch>
                  <a:fillRect l="-1392" t="-2985" r="-16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316712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Регуляризация градиентного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бустинга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2564904"/>
                <a:ext cx="10937244" cy="424847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AutoNum type="arabicParenR"/>
                </a:pPr>
                <a:r>
                  <a:rPr lang="ru-RU" sz="2000" dirty="0"/>
                  <a:t>сокращение длины шага</a:t>
                </a: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-если используем простые модели, то они не очень хорошо улучшают ошибку на предыдущем шаге</a:t>
                </a: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-если используем сложные модели, то после добавления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000" dirty="0">
                    <a:latin typeface="Cambria Math" panose="02040503050406030204" pitchFamily="18" charset="0"/>
                  </a:rPr>
                  <a:t>в сдвигах останется только шум</a:t>
                </a: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длина шага</a:t>
                </a:r>
              </a:p>
              <a:p>
                <a:pPr marL="0" indent="0">
                  <a:buNone/>
                </a:pPr>
                <a:r>
                  <a:rPr lang="ru-RU" sz="2000" dirty="0"/>
                  <a:t>Но при уменьшении шага растет количество базовых алгоритмов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2) </a:t>
                </a:r>
                <a:r>
                  <a:rPr lang="en-US" sz="2000" dirty="0"/>
                  <a:t>SGD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2564904"/>
                <a:ext cx="10937244" cy="4248472"/>
              </a:xfrm>
              <a:prstGeom prst="rect">
                <a:avLst/>
              </a:prstGeom>
              <a:blipFill>
                <a:blip r:embed="rId2"/>
                <a:stretch>
                  <a:fillRect l="-1392" t="-2985" r="-16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882893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Регуляризация градиентного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бустинга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2564904"/>
                <a:ext cx="10937244" cy="424847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AutoNum type="arabicParenR"/>
                </a:pPr>
                <a:r>
                  <a:rPr lang="ru-RU" sz="2000" dirty="0"/>
                  <a:t>сокращение длины шага</a:t>
                </a: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-если используем простые модели, то они не очень хорошо улучшают ошибку на предыдущем шаге</a:t>
                </a: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-если используем сложные модели, то после добавления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000" dirty="0">
                    <a:latin typeface="Cambria Math" panose="02040503050406030204" pitchFamily="18" charset="0"/>
                  </a:rPr>
                  <a:t>в сдвигах останется только шум</a:t>
                </a: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длина шага</a:t>
                </a:r>
              </a:p>
              <a:p>
                <a:pPr marL="0" indent="0">
                  <a:buNone/>
                </a:pPr>
                <a:r>
                  <a:rPr lang="ru-RU" sz="2000" dirty="0"/>
                  <a:t>Но при уменьшении шага растет количество базовых алгоритмов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2) </a:t>
                </a:r>
                <a:r>
                  <a:rPr lang="en-US" sz="2000" dirty="0"/>
                  <a:t>SGD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обучаем на случайной </a:t>
                </a:r>
                <a:r>
                  <a:rPr lang="ru-RU" sz="2000" dirty="0" err="1"/>
                  <a:t>подвыборке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2564904"/>
                <a:ext cx="10937244" cy="4248472"/>
              </a:xfrm>
              <a:prstGeom prst="rect">
                <a:avLst/>
              </a:prstGeom>
              <a:blipFill>
                <a:blip r:embed="rId2"/>
                <a:stretch>
                  <a:fillRect l="-1392" t="-2985" r="-16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698011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над деревьями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2492896"/>
                <a:ext cx="10937244" cy="432048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𝑛𝑗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-</a:t>
                </a:r>
                <a:r>
                  <a:rPr lang="en-US" sz="2000" dirty="0"/>
                  <a:t> </a:t>
                </a:r>
                <a:r>
                  <a:rPr lang="ru-RU" sz="2000" dirty="0"/>
                  <a:t>прогноз </a:t>
                </a:r>
                <a:r>
                  <a:rPr lang="en-US" sz="2000" dirty="0"/>
                  <a:t>j</a:t>
                </a:r>
                <a:r>
                  <a:rPr lang="ru-RU" sz="2000" dirty="0"/>
                  <a:t>-го листа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𝑛𝑗</m:t>
                        </m:r>
                      </m:sub>
                    </m:sSub>
                  </m:oMath>
                </a14:m>
                <a:r>
                  <a:rPr lang="ru-RU" sz="2000" dirty="0"/>
                  <a:t> - </a:t>
                </a:r>
                <a:r>
                  <a:rPr lang="en-US" sz="2000" dirty="0"/>
                  <a:t>j</a:t>
                </a:r>
                <a:r>
                  <a:rPr lang="ru-RU" sz="2000" dirty="0"/>
                  <a:t>-я область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ru-RU" sz="20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𝑛𝑗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𝑛𝑗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подберем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𝑛𝑗</m:t>
                        </m:r>
                      </m:sub>
                    </m:sSub>
                  </m:oMath>
                </a14:m>
                <a:r>
                  <a:rPr lang="ru-RU" sz="2000" dirty="0"/>
                  <a:t> так, чтобы они были оптимальны с точки зрения</a:t>
                </a:r>
                <a:r>
                  <a:rPr lang="en-US" sz="2000" dirty="0"/>
                  <a:t> </a:t>
                </a:r>
                <a:r>
                  <a:rPr lang="ru-RU" sz="2000" dirty="0"/>
                  <a:t>исходной функции потерь </a:t>
                </a:r>
                <a:r>
                  <a:rPr lang="en-US" sz="2000" dirty="0"/>
                  <a:t>L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2492896"/>
                <a:ext cx="10937244" cy="4320480"/>
              </a:xfrm>
              <a:prstGeom prst="rect">
                <a:avLst/>
              </a:prstGeom>
              <a:blipFill>
                <a:blip r:embed="rId2"/>
                <a:stretch>
                  <a:fillRect l="-1392" t="-18475" b="-76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562420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над деревьями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2492896"/>
                <a:ext cx="10937244" cy="432048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𝑛𝑗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𝑛𝑗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Задача сводится к одномерным задачам по всем листьям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j=1,2,…,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𝑛𝑗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𝑛𝑗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ru-R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При такой модификации алгоритм быстрее сходится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2492896"/>
                <a:ext cx="10937244" cy="4320480"/>
              </a:xfrm>
              <a:prstGeom prst="rect">
                <a:avLst/>
              </a:prstGeom>
              <a:blipFill>
                <a:blip r:embed="rId2"/>
                <a:stretch>
                  <a:fillRect l="-8817" t="-181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1863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348880"/>
            <a:ext cx="10793228" cy="403244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dirty="0">
                <a:solidFill>
                  <a:srgbClr val="333F48"/>
                </a:solidFill>
                <a:latin typeface="SB Sans Text Light"/>
              </a:rPr>
              <a:t>1.</a:t>
            </a:r>
            <a:r>
              <a:rPr lang="ru-RU" sz="2000" dirty="0">
                <a:solidFill>
                  <a:srgbClr val="333F48"/>
                </a:solidFill>
                <a:latin typeface="SB Sans Text Light"/>
              </a:rPr>
              <a:t>Решающие деревья</a:t>
            </a:r>
            <a:endParaRPr lang="en-US" sz="2000" dirty="0">
              <a:solidFill>
                <a:srgbClr val="333F48"/>
              </a:solidFill>
              <a:latin typeface="SB Sans Text Light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dirty="0">
                <a:solidFill>
                  <a:srgbClr val="333F48"/>
                </a:solidFill>
                <a:latin typeface="SB Sans Text Light"/>
              </a:rPr>
              <a:t>2.</a:t>
            </a:r>
            <a:r>
              <a:rPr lang="ru-RU" sz="2000" dirty="0">
                <a:solidFill>
                  <a:srgbClr val="333F48"/>
                </a:solidFill>
                <a:latin typeface="SB Sans Text Light"/>
              </a:rPr>
              <a:t> Обучение решающих деревьев</a:t>
            </a:r>
            <a:endParaRPr lang="en-US" sz="2000" dirty="0">
              <a:solidFill>
                <a:srgbClr val="333F48"/>
              </a:solidFill>
              <a:latin typeface="SB Sans Text Light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dirty="0">
                <a:solidFill>
                  <a:srgbClr val="333F48"/>
                </a:solidFill>
                <a:latin typeface="SB Sans Text Light"/>
              </a:rPr>
              <a:t>3.</a:t>
            </a:r>
            <a:r>
              <a:rPr lang="ru-RU" sz="2000" dirty="0">
                <a:solidFill>
                  <a:srgbClr val="333F48"/>
                </a:solidFill>
                <a:latin typeface="SB Sans Text Light"/>
              </a:rPr>
              <a:t> Обработка пропусков в решающих деревьях</a:t>
            </a:r>
            <a:endParaRPr lang="en-US" sz="2000" dirty="0">
              <a:solidFill>
                <a:srgbClr val="333F48"/>
              </a:solidFill>
              <a:latin typeface="SB Sans Text Light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dirty="0">
                <a:solidFill>
                  <a:srgbClr val="333F48"/>
                </a:solidFill>
                <a:latin typeface="SB Sans Text Light"/>
              </a:rPr>
              <a:t>4.</a:t>
            </a:r>
            <a:r>
              <a:rPr lang="ru-RU" sz="2000" dirty="0">
                <a:solidFill>
                  <a:srgbClr val="333F48"/>
                </a:solidFill>
                <a:latin typeface="SB Sans Text Light"/>
              </a:rPr>
              <a:t> Работа с категориальными признаками в решающих деревьях</a:t>
            </a:r>
            <a:endParaRPr lang="en-US" sz="2000" dirty="0">
              <a:solidFill>
                <a:srgbClr val="333F48"/>
              </a:solidFill>
              <a:latin typeface="SB Sans Text Light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dirty="0">
                <a:solidFill>
                  <a:srgbClr val="333F48"/>
                </a:solidFill>
                <a:latin typeface="SB Sans Text Light"/>
              </a:rPr>
              <a:t>5.</a:t>
            </a:r>
            <a:r>
              <a:rPr lang="ru-RU" sz="2000" dirty="0">
                <a:solidFill>
                  <a:srgbClr val="333F48"/>
                </a:solidFill>
                <a:latin typeface="SB Sans Text Light"/>
              </a:rPr>
              <a:t> Стрижка деревьев</a:t>
            </a:r>
            <a:endParaRPr lang="en-US" sz="2000" dirty="0">
              <a:solidFill>
                <a:srgbClr val="333F48"/>
              </a:solidFill>
              <a:latin typeface="SB Sans Text Light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dirty="0">
                <a:solidFill>
                  <a:srgbClr val="333F48"/>
                </a:solidFill>
                <a:latin typeface="SB Sans Text Light"/>
              </a:rPr>
              <a:t>6. </a:t>
            </a:r>
            <a:r>
              <a:rPr lang="ru-RU" sz="2000" dirty="0">
                <a:solidFill>
                  <a:srgbClr val="333F48"/>
                </a:solidFill>
                <a:latin typeface="SB Sans Text Light"/>
              </a:rPr>
              <a:t>Композиции моделей</a:t>
            </a:r>
            <a:endParaRPr lang="en-US" sz="2000" dirty="0">
              <a:solidFill>
                <a:srgbClr val="333F48"/>
              </a:solidFill>
              <a:latin typeface="SB Sans Text Light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dirty="0">
                <a:solidFill>
                  <a:srgbClr val="333F48"/>
                </a:solidFill>
                <a:latin typeface="SB Sans Text Light"/>
              </a:rPr>
              <a:t>7. </a:t>
            </a:r>
            <a:r>
              <a:rPr lang="ru-RU" sz="2000" dirty="0">
                <a:solidFill>
                  <a:srgbClr val="333F48"/>
                </a:solidFill>
                <a:latin typeface="SB Sans Text Light"/>
              </a:rPr>
              <a:t>Разложение ошибки на смещение и разброс</a:t>
            </a:r>
            <a:endParaRPr lang="en-US" sz="2000" dirty="0">
              <a:solidFill>
                <a:srgbClr val="333F48"/>
              </a:solidFill>
              <a:latin typeface="SB Sans Text Light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dirty="0">
                <a:solidFill>
                  <a:srgbClr val="333F48"/>
                </a:solidFill>
                <a:latin typeface="SB Sans Text Light"/>
              </a:rPr>
              <a:t>8.</a:t>
            </a:r>
            <a:r>
              <a:rPr lang="ru-RU" sz="2000" dirty="0">
                <a:solidFill>
                  <a:srgbClr val="333F48"/>
                </a:solidFill>
                <a:latin typeface="SB Sans Text Light"/>
              </a:rPr>
              <a:t> </a:t>
            </a:r>
            <a:r>
              <a:rPr lang="ru-RU" sz="2000" dirty="0" err="1">
                <a:solidFill>
                  <a:srgbClr val="333F48"/>
                </a:solidFill>
                <a:latin typeface="SB Sans Text Light"/>
              </a:rPr>
              <a:t>Бэггинг</a:t>
            </a:r>
            <a:endParaRPr lang="en-US" sz="2000" dirty="0">
              <a:solidFill>
                <a:srgbClr val="333F48"/>
              </a:solidFill>
              <a:latin typeface="SB Sans Text Light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dirty="0"/>
              <a:t>9. </a:t>
            </a:r>
            <a:r>
              <a:rPr lang="ru-RU" sz="2000" dirty="0"/>
              <a:t>Случайный лес</a:t>
            </a:r>
            <a:endParaRPr lang="en-US" sz="2000" dirty="0"/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dirty="0"/>
              <a:t>10. </a:t>
            </a:r>
            <a:r>
              <a:rPr lang="ru-RU" sz="20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20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endParaRPr lang="en-US" sz="2000" dirty="0">
              <a:solidFill>
                <a:srgbClr val="333F48"/>
              </a:solidFill>
              <a:latin typeface="SB Sans Text Light"/>
              <a:cs typeface="SB Sans Text Light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dirty="0">
                <a:solidFill>
                  <a:srgbClr val="333F48"/>
                </a:solidFill>
                <a:latin typeface="SB Sans Text Light"/>
                <a:cs typeface="SB Sans Text Light"/>
              </a:rPr>
              <a:t>11. </a:t>
            </a:r>
            <a:r>
              <a:rPr lang="ru-RU" sz="2000" dirty="0">
                <a:solidFill>
                  <a:srgbClr val="333F48"/>
                </a:solidFill>
                <a:latin typeface="SB Sans Text Light"/>
                <a:cs typeface="SB Sans Text Light"/>
              </a:rPr>
              <a:t>Регуляризация градиентного </a:t>
            </a:r>
            <a:r>
              <a:rPr lang="ru-RU" sz="20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бустинга</a:t>
            </a:r>
            <a:endParaRPr lang="en-US" sz="2000" dirty="0">
              <a:solidFill>
                <a:srgbClr val="333F48"/>
              </a:solidFill>
              <a:latin typeface="SB Sans Text Light"/>
              <a:cs typeface="SB Sans Text Light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dirty="0">
                <a:solidFill>
                  <a:srgbClr val="333F48"/>
                </a:solidFill>
                <a:latin typeface="SB Sans Text Light"/>
                <a:cs typeface="SB Sans Text Light"/>
              </a:rPr>
              <a:t>12.</a:t>
            </a:r>
            <a:r>
              <a:rPr lang="ru-RU" sz="2000" dirty="0">
                <a:solidFill>
                  <a:srgbClr val="333F48"/>
                </a:solidFill>
                <a:latin typeface="SB Sans Text Light"/>
                <a:cs typeface="SB Sans Text Light"/>
              </a:rPr>
              <a:t> Градиентный </a:t>
            </a:r>
            <a:r>
              <a:rPr lang="ru-RU" sz="20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r>
              <a:rPr lang="ru-RU" sz="2000" dirty="0">
                <a:solidFill>
                  <a:srgbClr val="333F48"/>
                </a:solidFill>
                <a:latin typeface="SB Sans Text Light"/>
                <a:cs typeface="SB Sans Text Light"/>
              </a:rPr>
              <a:t> над деревьями</a:t>
            </a:r>
            <a:endParaRPr lang="en-US" sz="2000" dirty="0">
              <a:solidFill>
                <a:srgbClr val="333F48"/>
              </a:solidFill>
              <a:latin typeface="SB Sans Text Light"/>
              <a:cs typeface="SB Sans Text Light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dirty="0">
                <a:solidFill>
                  <a:srgbClr val="333F48"/>
                </a:solidFill>
                <a:latin typeface="SB Sans Text Light"/>
                <a:cs typeface="SB Sans Text Light"/>
              </a:rPr>
              <a:t>13. </a:t>
            </a:r>
            <a:r>
              <a:rPr lang="ru-RU" sz="20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Блендинг</a:t>
            </a:r>
            <a:r>
              <a:rPr lang="ru-RU" sz="2000" dirty="0">
                <a:solidFill>
                  <a:srgbClr val="333F48"/>
                </a:solidFill>
                <a:latin typeface="SB Sans Text Light"/>
                <a:cs typeface="SB Sans Text Light"/>
              </a:rPr>
              <a:t> и </a:t>
            </a:r>
            <a:r>
              <a:rPr lang="ru-RU" sz="20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Стекинг</a:t>
            </a:r>
            <a:endParaRPr lang="en-US" sz="2000" dirty="0">
              <a:solidFill>
                <a:srgbClr val="333F48"/>
              </a:solidFill>
              <a:latin typeface="SB Sans Text Light"/>
              <a:cs typeface="SB Sans Text Light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1600" dirty="0">
              <a:solidFill>
                <a:srgbClr val="333F48"/>
              </a:solidFill>
              <a:latin typeface="SB Sans Text Light"/>
              <a:cs typeface="SB Sans Text Light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1600" dirty="0">
              <a:solidFill>
                <a:srgbClr val="333F48"/>
              </a:solidFill>
              <a:latin typeface="SB Sans Text Light"/>
              <a:cs typeface="SB Sans Text Light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ru-RU" sz="1600" dirty="0"/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ru-RU" sz="1600" dirty="0"/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ru-RU" sz="1600" dirty="0"/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ru-RU" sz="1600" dirty="0"/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16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План занятия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1916832"/>
            <a:ext cx="10793228" cy="4243035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Критерий остановки:</a:t>
            </a:r>
          </a:p>
          <a:p>
            <a:pPr>
              <a:buFontTx/>
              <a:buChar char="-"/>
            </a:pPr>
            <a:r>
              <a:rPr lang="ru-RU" sz="2000" dirty="0"/>
              <a:t>если все объекты в листе относятся к одному классу</a:t>
            </a:r>
          </a:p>
          <a:p>
            <a:pPr>
              <a:buFontTx/>
              <a:buChar char="-"/>
            </a:pPr>
            <a:r>
              <a:rPr lang="ru-RU" sz="2000" dirty="0"/>
              <a:t>если достигли максимальной глубины</a:t>
            </a:r>
          </a:p>
          <a:p>
            <a:pPr>
              <a:buFontTx/>
              <a:buChar char="-"/>
            </a:pPr>
            <a:r>
              <a:rPr lang="ru-RU" sz="2000" dirty="0"/>
              <a:t>если достигли максимального количества листьев</a:t>
            </a:r>
          </a:p>
        </p:txBody>
      </p:sp>
    </p:spTree>
    <p:extLst>
      <p:ext uri="{BB962C8B-B14F-4D97-AF65-F5344CB8AC3E}">
        <p14:creationId xmlns:p14="http://schemas.microsoft.com/office/powerpoint/2010/main" val="3517692743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над деревьями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39416" y="2492896"/>
            <a:ext cx="10937244" cy="4320480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r>
              <a:rPr lang="ru-RU" sz="2000" dirty="0"/>
              <a:t>В </a:t>
            </a:r>
            <a:r>
              <a:rPr lang="ru-RU" sz="2000" dirty="0" err="1"/>
              <a:t>бэггинге</a:t>
            </a:r>
            <a:r>
              <a:rPr lang="ru-RU" sz="20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12656930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над деревьями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39416" y="2492896"/>
            <a:ext cx="10937244" cy="4320480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r>
              <a:rPr lang="ru-RU" sz="2000" dirty="0"/>
              <a:t>В </a:t>
            </a:r>
            <a:r>
              <a:rPr lang="ru-RU" sz="2000" dirty="0" err="1"/>
              <a:t>бэггинге</a:t>
            </a:r>
            <a:r>
              <a:rPr lang="ru-RU" sz="2000" dirty="0"/>
              <a:t>:</a:t>
            </a:r>
          </a:p>
          <a:p>
            <a:pPr marL="0" indent="0">
              <a:buNone/>
            </a:pPr>
            <a:r>
              <a:rPr lang="ru-RU" sz="2000" dirty="0"/>
              <a:t>-смещение не меняется</a:t>
            </a:r>
          </a:p>
        </p:txBody>
      </p:sp>
    </p:spTree>
    <p:extLst>
      <p:ext uri="{BB962C8B-B14F-4D97-AF65-F5344CB8AC3E}">
        <p14:creationId xmlns:p14="http://schemas.microsoft.com/office/powerpoint/2010/main" val="130960696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над деревьями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39416" y="2492896"/>
            <a:ext cx="10937244" cy="4320480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r>
              <a:rPr lang="ru-RU" sz="2000" dirty="0"/>
              <a:t>В </a:t>
            </a:r>
            <a:r>
              <a:rPr lang="ru-RU" sz="2000" dirty="0" err="1"/>
              <a:t>бэггинге</a:t>
            </a:r>
            <a:r>
              <a:rPr lang="ru-RU" sz="2000" dirty="0"/>
              <a:t>:</a:t>
            </a:r>
          </a:p>
          <a:p>
            <a:pPr marL="0" indent="0">
              <a:buNone/>
            </a:pPr>
            <a:r>
              <a:rPr lang="ru-RU" sz="2000" dirty="0"/>
              <a:t>-смещение </a:t>
            </a:r>
            <a:r>
              <a:rPr lang="ru-RU" sz="2000"/>
              <a:t>не меняется</a:t>
            </a:r>
            <a:endParaRPr lang="ru-RU" sz="2000" dirty="0"/>
          </a:p>
          <a:p>
            <a:pPr marL="0" indent="0">
              <a:buNone/>
            </a:pPr>
            <a:r>
              <a:rPr lang="ru-RU" sz="2000" dirty="0"/>
              <a:t>-разброс уменьшается в зависимости от количества базовых алгоритмов и их </a:t>
            </a:r>
            <a:r>
              <a:rPr lang="ru-RU" sz="2000" dirty="0" err="1"/>
              <a:t>скоррелированности</a:t>
            </a:r>
            <a:endParaRPr lang="ru-RU" sz="2000" dirty="0"/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57339902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над деревьями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39416" y="2492896"/>
            <a:ext cx="10937244" cy="4320480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r>
              <a:rPr lang="ru-RU" sz="2000" dirty="0"/>
              <a:t>В </a:t>
            </a:r>
            <a:r>
              <a:rPr lang="ru-RU" sz="2000" dirty="0" err="1"/>
              <a:t>бэггинге</a:t>
            </a:r>
            <a:r>
              <a:rPr lang="ru-RU" sz="2000" dirty="0"/>
              <a:t>:</a:t>
            </a:r>
          </a:p>
          <a:p>
            <a:pPr marL="0" indent="0">
              <a:buNone/>
            </a:pPr>
            <a:r>
              <a:rPr lang="ru-RU" sz="2000" dirty="0"/>
              <a:t>-смещение не меняется</a:t>
            </a:r>
          </a:p>
          <a:p>
            <a:pPr marL="0" indent="0">
              <a:buNone/>
            </a:pPr>
            <a:r>
              <a:rPr lang="ru-RU" sz="2000" dirty="0"/>
              <a:t>-разброс уменьшается в зависимости от количества базовых алгоритмов и их </a:t>
            </a:r>
            <a:r>
              <a:rPr lang="ru-RU" sz="2000" dirty="0" err="1"/>
              <a:t>скоррелированности</a:t>
            </a:r>
            <a:endParaRPr lang="ru-RU" sz="2000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в </a:t>
            </a:r>
            <a:r>
              <a:rPr lang="ru-RU" sz="2000" dirty="0" err="1"/>
              <a:t>бустинге</a:t>
            </a:r>
            <a:r>
              <a:rPr lang="ru-RU" sz="20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48683698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над деревьями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39416" y="2492896"/>
            <a:ext cx="10937244" cy="4320480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r>
              <a:rPr lang="ru-RU" sz="2000" dirty="0"/>
              <a:t>В </a:t>
            </a:r>
            <a:r>
              <a:rPr lang="ru-RU" sz="2000" dirty="0" err="1"/>
              <a:t>бэггинге</a:t>
            </a:r>
            <a:r>
              <a:rPr lang="ru-RU" sz="2000" dirty="0"/>
              <a:t>:</a:t>
            </a:r>
          </a:p>
          <a:p>
            <a:pPr marL="0" indent="0">
              <a:buNone/>
            </a:pPr>
            <a:r>
              <a:rPr lang="ru-RU" sz="2000" dirty="0"/>
              <a:t>-смещение не меняется</a:t>
            </a:r>
          </a:p>
          <a:p>
            <a:pPr marL="0" indent="0">
              <a:buNone/>
            </a:pPr>
            <a:r>
              <a:rPr lang="ru-RU" sz="2000" dirty="0"/>
              <a:t>-разброс уменьшается в зависимости от количества базовых алгоритмов и их </a:t>
            </a:r>
            <a:r>
              <a:rPr lang="ru-RU" sz="2000" dirty="0" err="1"/>
              <a:t>скоррелированности</a:t>
            </a:r>
            <a:endParaRPr lang="ru-RU" sz="2000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в </a:t>
            </a:r>
            <a:r>
              <a:rPr lang="ru-RU" sz="2000" dirty="0" err="1"/>
              <a:t>бустинге</a:t>
            </a:r>
            <a:r>
              <a:rPr lang="ru-RU" sz="2000" dirty="0"/>
              <a:t>:</a:t>
            </a:r>
          </a:p>
          <a:p>
            <a:pPr marL="0" indent="0">
              <a:buNone/>
            </a:pPr>
            <a:r>
              <a:rPr lang="ru-RU" sz="2000" dirty="0"/>
              <a:t>-смещение уменьшается с каждой новой базовой моделью</a:t>
            </a:r>
          </a:p>
        </p:txBody>
      </p:sp>
    </p:spTree>
    <p:extLst>
      <p:ext uri="{BB962C8B-B14F-4D97-AF65-F5344CB8AC3E}">
        <p14:creationId xmlns:p14="http://schemas.microsoft.com/office/powerpoint/2010/main" val="180370217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над деревьями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39416" y="2492896"/>
            <a:ext cx="10937244" cy="4320480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r>
              <a:rPr lang="ru-RU" sz="2000" dirty="0"/>
              <a:t>В </a:t>
            </a:r>
            <a:r>
              <a:rPr lang="ru-RU" sz="2000" dirty="0" err="1"/>
              <a:t>бэггинге</a:t>
            </a:r>
            <a:r>
              <a:rPr lang="ru-RU" sz="2000" dirty="0"/>
              <a:t>:</a:t>
            </a:r>
          </a:p>
          <a:p>
            <a:pPr marL="0" indent="0">
              <a:buNone/>
            </a:pPr>
            <a:r>
              <a:rPr lang="ru-RU" sz="2000" dirty="0"/>
              <a:t>-смещение не меняется</a:t>
            </a:r>
          </a:p>
          <a:p>
            <a:pPr marL="0" indent="0">
              <a:buNone/>
            </a:pPr>
            <a:r>
              <a:rPr lang="ru-RU" sz="2000" dirty="0"/>
              <a:t>-разброс уменьшается в зависимости от количества базовых алгоритмов и их </a:t>
            </a:r>
            <a:r>
              <a:rPr lang="ru-RU" sz="2000" dirty="0" err="1"/>
              <a:t>скоррелированности</a:t>
            </a:r>
            <a:endParaRPr lang="ru-RU" sz="2000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в </a:t>
            </a:r>
            <a:r>
              <a:rPr lang="ru-RU" sz="2000" dirty="0" err="1"/>
              <a:t>бустинге</a:t>
            </a:r>
            <a:r>
              <a:rPr lang="ru-RU" sz="2000" dirty="0"/>
              <a:t>:</a:t>
            </a:r>
          </a:p>
          <a:p>
            <a:pPr marL="0" indent="0">
              <a:buNone/>
            </a:pPr>
            <a:r>
              <a:rPr lang="ru-RU" sz="2000" dirty="0"/>
              <a:t>-смещение уменьшается с каждой новой базовой моделью</a:t>
            </a:r>
          </a:p>
          <a:p>
            <a:pPr marL="0" indent="0">
              <a:buNone/>
            </a:pPr>
            <a:r>
              <a:rPr lang="ru-RU" sz="2000" dirty="0"/>
              <a:t>-разброс увеличивается с каждой новой базовой моделью</a:t>
            </a:r>
          </a:p>
        </p:txBody>
      </p:sp>
    </p:spTree>
    <p:extLst>
      <p:ext uri="{BB962C8B-B14F-4D97-AF65-F5344CB8AC3E}">
        <p14:creationId xmlns:p14="http://schemas.microsoft.com/office/powerpoint/2010/main" val="253408717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над деревьями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492896"/>
                <a:ext cx="10937244" cy="432048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/>
                  <a:t>В </a:t>
                </a:r>
                <a:r>
                  <a:rPr lang="ru-RU" sz="2000" dirty="0" err="1"/>
                  <a:t>бэггинге</a:t>
                </a:r>
                <a:r>
                  <a:rPr lang="ru-RU" sz="2000" dirty="0"/>
                  <a:t>:</a:t>
                </a:r>
              </a:p>
              <a:p>
                <a:pPr marL="0" indent="0">
                  <a:buNone/>
                </a:pPr>
                <a:r>
                  <a:rPr lang="ru-RU" sz="2000" dirty="0"/>
                  <a:t>-смещение не меняется</a:t>
                </a:r>
              </a:p>
              <a:p>
                <a:pPr marL="0" indent="0">
                  <a:buNone/>
                </a:pPr>
                <a:r>
                  <a:rPr lang="ru-RU" sz="2000" dirty="0"/>
                  <a:t>-разброс уменьшается в зависимости от количества базовых алгоритмов и их </a:t>
                </a:r>
                <a:r>
                  <a:rPr lang="ru-RU" sz="2000" dirty="0" err="1"/>
                  <a:t>скоррелированности</a:t>
                </a: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в </a:t>
                </a:r>
                <a:r>
                  <a:rPr lang="ru-RU" sz="2000" dirty="0" err="1"/>
                  <a:t>бустинге</a:t>
                </a:r>
                <a:r>
                  <a:rPr lang="ru-RU" sz="2000" dirty="0"/>
                  <a:t>:</a:t>
                </a:r>
              </a:p>
              <a:p>
                <a:pPr marL="0" indent="0">
                  <a:buNone/>
                </a:pPr>
                <a:r>
                  <a:rPr lang="ru-RU" sz="2000" dirty="0"/>
                  <a:t>-смещение уменьшается с каждой новой базовой моделью</a:t>
                </a:r>
              </a:p>
              <a:p>
                <a:pPr marL="0" indent="0">
                  <a:buNone/>
                </a:pPr>
                <a:r>
                  <a:rPr lang="ru-RU" sz="2000" dirty="0"/>
                  <a:t>-разброс увеличивается с каждой новой базовой моделью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ru-RU" sz="2000" dirty="0"/>
                  <a:t> нужно использовать неглубокие решающие деревья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492896"/>
                <a:ext cx="10937244" cy="4320480"/>
              </a:xfrm>
              <a:prstGeom prst="rect">
                <a:avLst/>
              </a:prstGeom>
              <a:blipFill>
                <a:blip r:embed="rId2"/>
                <a:stretch>
                  <a:fillRect l="-15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178945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Блендинг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и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Стекинг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937244" cy="504056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937244" cy="5040560"/>
              </a:xfrm>
              <a:prstGeom prst="rect">
                <a:avLst/>
              </a:prstGeom>
              <a:blipFill>
                <a:blip r:embed="rId2"/>
                <a:stretch>
                  <a:fillRect l="-812" t="-7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82636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Блендинг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и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Стекинг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937244" cy="504056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937244" cy="5040560"/>
              </a:xfrm>
              <a:prstGeom prst="rect">
                <a:avLst/>
              </a:prstGeom>
              <a:blipFill>
                <a:blip r:embed="rId2"/>
                <a:stretch>
                  <a:fillRect l="-812" t="-80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436668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Блендинг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и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Стекинг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937244" cy="504056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937244" cy="5040560"/>
              </a:xfrm>
              <a:prstGeom prst="rect">
                <a:avLst/>
              </a:prstGeom>
              <a:blipFill>
                <a:blip r:embed="rId2"/>
                <a:stretch>
                  <a:fillRect l="-812" t="-80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9337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1916832"/>
            <a:ext cx="10793228" cy="4243035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Критерий остановки:</a:t>
            </a:r>
          </a:p>
          <a:p>
            <a:pPr>
              <a:buFontTx/>
              <a:buChar char="-"/>
            </a:pPr>
            <a:r>
              <a:rPr lang="ru-RU" sz="2000" dirty="0"/>
              <a:t>если все объекты в листе относятся к одному классу</a:t>
            </a:r>
          </a:p>
          <a:p>
            <a:pPr>
              <a:buFontTx/>
              <a:buChar char="-"/>
            </a:pPr>
            <a:r>
              <a:rPr lang="ru-RU" sz="2000" dirty="0"/>
              <a:t>если достигли максимальной глубины</a:t>
            </a:r>
          </a:p>
          <a:p>
            <a:pPr>
              <a:buFontTx/>
              <a:buChar char="-"/>
            </a:pPr>
            <a:r>
              <a:rPr lang="ru-RU" sz="2000" dirty="0"/>
              <a:t>если достигли максимального количества листьев</a:t>
            </a:r>
          </a:p>
          <a:p>
            <a:pPr>
              <a:buFontTx/>
              <a:buChar char="-"/>
            </a:pPr>
            <a:r>
              <a:rPr lang="ru-RU" sz="2000" dirty="0"/>
              <a:t>если объектов в вершине осталось мало</a:t>
            </a:r>
          </a:p>
        </p:txBody>
      </p:sp>
    </p:spTree>
    <p:extLst>
      <p:ext uri="{BB962C8B-B14F-4D97-AF65-F5344CB8AC3E}">
        <p14:creationId xmlns:p14="http://schemas.microsoft.com/office/powerpoint/2010/main" val="229855942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Блендинг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и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Стекинг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937244" cy="504056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метамодель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937244" cy="5040560"/>
              </a:xfrm>
              <a:prstGeom prst="rect">
                <a:avLst/>
              </a:prstGeom>
              <a:blipFill>
                <a:blip r:embed="rId2"/>
                <a:stretch>
                  <a:fillRect l="-812" t="-80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1587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Блендинг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и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Стекинг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937244" cy="504056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метамодель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,…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))</m:t>
                          </m:r>
                          <m:r>
                            <m:rPr>
                              <m:nor/>
                            </m:rPr>
                            <a:rPr lang="ru-RU" sz="2000" dirty="0"/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Pre>
                        <m:sPre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sPre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937244" cy="5040560"/>
              </a:xfrm>
              <a:prstGeom prst="rect">
                <a:avLst/>
              </a:prstGeom>
              <a:blipFill>
                <a:blip r:embed="rId2"/>
                <a:stretch>
                  <a:fillRect l="-6729" t="-8040" b="-37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69955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Блендинг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и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Стекинг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937244" cy="504056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метамодель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,…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))</m:t>
                          </m:r>
                          <m:r>
                            <m:rPr>
                              <m:nor/>
                            </m:rPr>
                            <a:rPr lang="ru-RU" sz="2000" dirty="0"/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Pre>
                        <m:sPre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sPre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может переобучиться и следовательно распределение прогнозов на тесте будет не таким, как на обучении, если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ru-RU" sz="2000" dirty="0"/>
                  <a:t> обучена на той же выборке, что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000" i="1" dirty="0">
                    <a:latin typeface="Cambria Math" panose="02040503050406030204" pitchFamily="18" charset="0"/>
                  </a:rPr>
                  <a:t>.</a:t>
                </a: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937244" cy="5040560"/>
              </a:xfrm>
              <a:prstGeom prst="rect">
                <a:avLst/>
              </a:prstGeom>
              <a:blipFill>
                <a:blip r:embed="rId2"/>
                <a:stretch>
                  <a:fillRect l="-6729" t="-8040" b="-37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920224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79208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Блендинг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и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Стекинг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  <a:p>
            <a:pPr defTabSz="360000">
              <a:defRPr/>
            </a:pP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39416" y="1772816"/>
            <a:ext cx="10937244" cy="5040560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r>
              <a:rPr lang="ru-RU" sz="2000" dirty="0" err="1">
                <a:latin typeface="Cambria Math" panose="02040503050406030204" pitchFamily="18" charset="0"/>
              </a:rPr>
              <a:t>Блендинг</a:t>
            </a:r>
            <a:r>
              <a:rPr lang="ru-RU" sz="2000" dirty="0">
                <a:latin typeface="Cambria Math" panose="02040503050406030204" pitchFamily="18" charset="0"/>
              </a:rPr>
              <a:t> (</a:t>
            </a:r>
            <a:r>
              <a:rPr lang="en-US" sz="2000" dirty="0">
                <a:latin typeface="Cambria Math" panose="02040503050406030204" pitchFamily="18" charset="0"/>
              </a:rPr>
              <a:t>blending</a:t>
            </a:r>
            <a:r>
              <a:rPr lang="ru-RU" sz="2000" dirty="0">
                <a:latin typeface="Cambria Math" panose="02040503050406030204" pitchFamily="18" charset="0"/>
              </a:rPr>
              <a:t>)</a:t>
            </a:r>
            <a:endParaRPr lang="en-US" sz="2000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sz="2000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51524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79208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Блендинг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и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Стекинг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  <a:p>
            <a:pPr defTabSz="360000">
              <a:defRPr/>
            </a:pP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937244" cy="504056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 err="1">
                    <a:latin typeface="Cambria Math" panose="02040503050406030204" pitchFamily="18" charset="0"/>
                  </a:rPr>
                  <a:t>Блендинг</a:t>
                </a:r>
                <a:r>
                  <a:rPr lang="ru-RU" sz="2000" dirty="0">
                    <a:latin typeface="Cambria Math" panose="02040503050406030204" pitchFamily="18" charset="0"/>
                  </a:rPr>
                  <a:t> (</a:t>
                </a:r>
                <a:r>
                  <a:rPr lang="en-US" sz="2000" dirty="0">
                    <a:latin typeface="Cambria Math" panose="02040503050406030204" pitchFamily="18" charset="0"/>
                  </a:rPr>
                  <a:t>blending</a:t>
                </a:r>
                <a:r>
                  <a:rPr lang="ru-RU" sz="2000" dirty="0">
                    <a:latin typeface="Cambria Math" panose="02040503050406030204" pitchFamily="18" charset="0"/>
                  </a:rPr>
                  <a:t>)</a:t>
                </a:r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>
                  <a:latin typeface="Cambria Math" panose="02040503050406030204" pitchFamily="18" charset="0"/>
                </a:endParaRPr>
              </a:p>
              <a:p>
                <a:pPr>
                  <a:buFontTx/>
                  <a:buChar char="-"/>
                </a:pPr>
                <a:r>
                  <a:rPr lang="ru-RU" sz="2000" dirty="0">
                    <a:latin typeface="Cambria Math" panose="02040503050406030204" pitchFamily="18" charset="0"/>
                  </a:rPr>
                  <a:t>делим исходную выборку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sz="2000" dirty="0">
                    <a:latin typeface="Cambria Math" panose="02040503050406030204" pitchFamily="18" charset="0"/>
                  </a:rPr>
                  <a:t> на</a:t>
                </a:r>
                <a:r>
                  <a:rPr lang="en-US" sz="2000" dirty="0">
                    <a:latin typeface="Cambria Math" panose="02040503050406030204" pitchFamily="18" charset="0"/>
                  </a:rPr>
                  <a:t> </a:t>
                </a:r>
                <a:r>
                  <a:rPr lang="ru-RU" sz="2000" dirty="0">
                    <a:latin typeface="Cambria Math" panose="02040503050406030204" pitchFamily="18" charset="0"/>
                  </a:rPr>
                  <a:t>две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</a:t>
                </a:r>
                <a:r>
                  <a:rPr lang="ru-RU" sz="2000" dirty="0">
                    <a:latin typeface="Cambria Math" panose="02040503050406030204" pitchFamily="18" charset="0"/>
                  </a:rPr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ru-RU" sz="2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937244" cy="5040560"/>
              </a:xfrm>
              <a:prstGeom prst="rect">
                <a:avLst/>
              </a:prstGeom>
              <a:blipFill>
                <a:blip r:embed="rId2"/>
                <a:stretch>
                  <a:fillRect l="-15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6921334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79208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Блендинг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и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Стекинг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  <a:p>
            <a:pPr defTabSz="360000">
              <a:defRPr/>
            </a:pP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937244" cy="504056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 err="1">
                    <a:latin typeface="Cambria Math" panose="02040503050406030204" pitchFamily="18" charset="0"/>
                  </a:rPr>
                  <a:t>Блендинг</a:t>
                </a:r>
                <a:r>
                  <a:rPr lang="ru-RU" sz="2000" dirty="0">
                    <a:latin typeface="Cambria Math" panose="02040503050406030204" pitchFamily="18" charset="0"/>
                  </a:rPr>
                  <a:t> (</a:t>
                </a:r>
                <a:r>
                  <a:rPr lang="en-US" sz="2000" dirty="0">
                    <a:latin typeface="Cambria Math" panose="02040503050406030204" pitchFamily="18" charset="0"/>
                  </a:rPr>
                  <a:t>blending</a:t>
                </a:r>
                <a:r>
                  <a:rPr lang="ru-RU" sz="2000" dirty="0">
                    <a:latin typeface="Cambria Math" panose="02040503050406030204" pitchFamily="18" charset="0"/>
                  </a:rPr>
                  <a:t>)</a:t>
                </a:r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>
                  <a:latin typeface="Cambria Math" panose="02040503050406030204" pitchFamily="18" charset="0"/>
                </a:endParaRPr>
              </a:p>
              <a:p>
                <a:pPr>
                  <a:buFontTx/>
                  <a:buChar char="-"/>
                </a:pPr>
                <a:r>
                  <a:rPr lang="ru-RU" sz="2000" dirty="0">
                    <a:latin typeface="Cambria Math" panose="02040503050406030204" pitchFamily="18" charset="0"/>
                  </a:rPr>
                  <a:t>делим исходную выборку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sz="2000" dirty="0">
                    <a:latin typeface="Cambria Math" panose="02040503050406030204" pitchFamily="18" charset="0"/>
                  </a:rPr>
                  <a:t> на</a:t>
                </a:r>
                <a:r>
                  <a:rPr lang="en-US" sz="2000" dirty="0">
                    <a:latin typeface="Cambria Math" panose="02040503050406030204" pitchFamily="18" charset="0"/>
                  </a:rPr>
                  <a:t> </a:t>
                </a:r>
                <a:r>
                  <a:rPr lang="ru-RU" sz="2000" dirty="0">
                    <a:latin typeface="Cambria Math" panose="02040503050406030204" pitchFamily="18" charset="0"/>
                  </a:rPr>
                  <a:t>две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</a:t>
                </a:r>
                <a:r>
                  <a:rPr lang="ru-RU" sz="2000" dirty="0">
                    <a:latin typeface="Cambria Math" panose="02040503050406030204" pitchFamily="18" charset="0"/>
                  </a:rPr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ru-RU" sz="2000" dirty="0">
                  <a:latin typeface="Cambria Math" panose="02040503050406030204" pitchFamily="18" charset="0"/>
                </a:endParaRPr>
              </a:p>
              <a:p>
                <a:pPr>
                  <a:buFontTx/>
                  <a:buChar char="-"/>
                </a:pPr>
                <a:r>
                  <a:rPr lang="ru-RU" sz="2000" dirty="0">
                    <a:latin typeface="Cambria Math" panose="02040503050406030204" pitchFamily="18" charset="0"/>
                  </a:rPr>
                  <a:t>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000" dirty="0">
                    <a:latin typeface="Cambria Math" panose="02040503050406030204" pitchFamily="18" charset="0"/>
                  </a:rPr>
                  <a:t> учим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937244" cy="5040560"/>
              </a:xfrm>
              <a:prstGeom prst="rect">
                <a:avLst/>
              </a:prstGeom>
              <a:blipFill>
                <a:blip r:embed="rId2"/>
                <a:stretch>
                  <a:fillRect l="-15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722308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79208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Блендинг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и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Стекинг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  <a:p>
            <a:pPr defTabSz="360000">
              <a:defRPr/>
            </a:pP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937244" cy="504056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 err="1">
                    <a:latin typeface="Cambria Math" panose="02040503050406030204" pitchFamily="18" charset="0"/>
                  </a:rPr>
                  <a:t>Блендинг</a:t>
                </a:r>
                <a:r>
                  <a:rPr lang="ru-RU" sz="2000" dirty="0">
                    <a:latin typeface="Cambria Math" panose="02040503050406030204" pitchFamily="18" charset="0"/>
                  </a:rPr>
                  <a:t> (</a:t>
                </a:r>
                <a:r>
                  <a:rPr lang="en-US" sz="2000" dirty="0">
                    <a:latin typeface="Cambria Math" panose="02040503050406030204" pitchFamily="18" charset="0"/>
                  </a:rPr>
                  <a:t>blending</a:t>
                </a:r>
                <a:r>
                  <a:rPr lang="ru-RU" sz="2000" dirty="0">
                    <a:latin typeface="Cambria Math" panose="02040503050406030204" pitchFamily="18" charset="0"/>
                  </a:rPr>
                  <a:t>)</a:t>
                </a:r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>
                  <a:latin typeface="Cambria Math" panose="02040503050406030204" pitchFamily="18" charset="0"/>
                </a:endParaRPr>
              </a:p>
              <a:p>
                <a:pPr>
                  <a:buFontTx/>
                  <a:buChar char="-"/>
                </a:pPr>
                <a:r>
                  <a:rPr lang="ru-RU" sz="2000" dirty="0">
                    <a:latin typeface="Cambria Math" panose="02040503050406030204" pitchFamily="18" charset="0"/>
                  </a:rPr>
                  <a:t>делим исходную выборку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sz="2000" dirty="0">
                    <a:latin typeface="Cambria Math" panose="02040503050406030204" pitchFamily="18" charset="0"/>
                  </a:rPr>
                  <a:t> на</a:t>
                </a:r>
                <a:r>
                  <a:rPr lang="en-US" sz="2000" dirty="0">
                    <a:latin typeface="Cambria Math" panose="02040503050406030204" pitchFamily="18" charset="0"/>
                  </a:rPr>
                  <a:t> </a:t>
                </a:r>
                <a:r>
                  <a:rPr lang="ru-RU" sz="2000" dirty="0">
                    <a:latin typeface="Cambria Math" panose="02040503050406030204" pitchFamily="18" charset="0"/>
                  </a:rPr>
                  <a:t>две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</a:t>
                </a:r>
                <a:r>
                  <a:rPr lang="ru-RU" sz="2000" dirty="0">
                    <a:latin typeface="Cambria Math" panose="02040503050406030204" pitchFamily="18" charset="0"/>
                  </a:rPr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ru-RU" sz="2000" dirty="0">
                  <a:latin typeface="Cambria Math" panose="02040503050406030204" pitchFamily="18" charset="0"/>
                </a:endParaRPr>
              </a:p>
              <a:p>
                <a:pPr>
                  <a:buFontTx/>
                  <a:buChar char="-"/>
                </a:pPr>
                <a:r>
                  <a:rPr lang="ru-RU" sz="2000" dirty="0">
                    <a:latin typeface="Cambria Math" panose="02040503050406030204" pitchFamily="18" charset="0"/>
                  </a:rPr>
                  <a:t>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000" dirty="0">
                    <a:latin typeface="Cambria Math" panose="02040503050406030204" pitchFamily="18" charset="0"/>
                  </a:rPr>
                  <a:t> учим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000" dirty="0">
                  <a:latin typeface="Cambria Math" panose="02040503050406030204" pitchFamily="18" charset="0"/>
                </a:endParaRPr>
              </a:p>
              <a:p>
                <a:pPr>
                  <a:buFontTx/>
                  <a:buChar char="-"/>
                </a:pPr>
                <a:r>
                  <a:rPr lang="ru-RU" sz="2000" dirty="0">
                    <a:latin typeface="Cambria Math" panose="02040503050406030204" pitchFamily="18" charset="0"/>
                  </a:rPr>
                  <a:t>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000" dirty="0">
                    <a:latin typeface="Cambria Math" panose="02040503050406030204" pitchFamily="18" charset="0"/>
                  </a:rPr>
                  <a:t> учим метамодель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ru-RU" sz="2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937244" cy="5040560"/>
              </a:xfrm>
              <a:prstGeom prst="rect">
                <a:avLst/>
              </a:prstGeom>
              <a:blipFill>
                <a:blip r:embed="rId2"/>
                <a:stretch>
                  <a:fillRect l="-15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181728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93610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Блендинг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и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Стекинг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772816"/>
            <a:ext cx="10937244" cy="5040560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r>
              <a:rPr lang="ru-RU" sz="2000" dirty="0" err="1">
                <a:latin typeface="Cambria Math" panose="02040503050406030204" pitchFamily="18" charset="0"/>
              </a:rPr>
              <a:t>Стекинг</a:t>
            </a:r>
            <a:r>
              <a:rPr lang="ru-RU" sz="2000" dirty="0">
                <a:latin typeface="Cambria Math" panose="02040503050406030204" pitchFamily="18" charset="0"/>
              </a:rPr>
              <a:t> (</a:t>
            </a:r>
            <a:r>
              <a:rPr lang="en-US" sz="2000" dirty="0">
                <a:latin typeface="Cambria Math" panose="02040503050406030204" pitchFamily="18" charset="0"/>
              </a:rPr>
              <a:t>stacking</a:t>
            </a:r>
            <a:r>
              <a:rPr lang="ru-RU" sz="2000" dirty="0">
                <a:latin typeface="Cambria Math" panose="02040503050406030204" pitchFamily="18" charset="0"/>
              </a:rPr>
              <a:t>)</a:t>
            </a:r>
            <a:endParaRPr lang="en-US" sz="2000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sz="2000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032004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93610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Блендинг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и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Стекинг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772816"/>
                <a:ext cx="10937244" cy="504056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 err="1">
                    <a:latin typeface="Cambria Math" panose="02040503050406030204" pitchFamily="18" charset="0"/>
                  </a:rPr>
                  <a:t>Стекинг</a:t>
                </a:r>
                <a:r>
                  <a:rPr lang="ru-RU" sz="2000" dirty="0">
                    <a:latin typeface="Cambria Math" panose="02040503050406030204" pitchFamily="18" charset="0"/>
                  </a:rPr>
                  <a:t> (</a:t>
                </a:r>
                <a:r>
                  <a:rPr lang="en-US" sz="2000" dirty="0">
                    <a:latin typeface="Cambria Math" panose="02040503050406030204" pitchFamily="18" charset="0"/>
                  </a:rPr>
                  <a:t>stacking</a:t>
                </a:r>
                <a:r>
                  <a:rPr lang="ru-RU" sz="2000" dirty="0">
                    <a:latin typeface="Cambria Math" panose="02040503050406030204" pitchFamily="18" charset="0"/>
                  </a:rPr>
                  <a:t>)</a:t>
                </a:r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>
                  <a:latin typeface="Cambria Math" panose="02040503050406030204" pitchFamily="18" charset="0"/>
                </a:endParaRPr>
              </a:p>
              <a:p>
                <a:pPr>
                  <a:buFontTx/>
                  <a:buChar char="-"/>
                </a:pPr>
                <a:r>
                  <a:rPr lang="ru-RU" sz="2000" dirty="0">
                    <a:latin typeface="Cambria Math" panose="02040503050406030204" pitchFamily="18" charset="0"/>
                  </a:rPr>
                  <a:t>делим исходную выборку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sz="2000" dirty="0">
                    <a:latin typeface="Cambria Math" panose="02040503050406030204" pitchFamily="18" charset="0"/>
                  </a:rPr>
                  <a:t> на </a:t>
                </a:r>
                <a:r>
                  <a:rPr lang="en-US" sz="2000" dirty="0">
                    <a:latin typeface="Cambria Math" panose="02040503050406030204" pitchFamily="18" charset="0"/>
                  </a:rPr>
                  <a:t>k </a:t>
                </a:r>
                <a:r>
                  <a:rPr lang="ru-RU" sz="2000" dirty="0">
                    <a:latin typeface="Cambria Math" panose="02040503050406030204" pitchFamily="18" charset="0"/>
                  </a:rPr>
                  <a:t>частей</a:t>
                </a:r>
                <a:r>
                  <a:rPr lang="en-US" sz="2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ru-RU" sz="2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772816"/>
                <a:ext cx="10937244" cy="5040560"/>
              </a:xfrm>
              <a:prstGeom prst="rect">
                <a:avLst/>
              </a:prstGeom>
              <a:blipFill>
                <a:blip r:embed="rId2"/>
                <a:stretch>
                  <a:fillRect l="-13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310161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93610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Блендинг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и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Стекинг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772816"/>
                <a:ext cx="10937244" cy="504056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 err="1">
                    <a:latin typeface="Cambria Math" panose="02040503050406030204" pitchFamily="18" charset="0"/>
                  </a:rPr>
                  <a:t>Стекинг</a:t>
                </a:r>
                <a:r>
                  <a:rPr lang="ru-RU" sz="2000" dirty="0">
                    <a:latin typeface="Cambria Math" panose="02040503050406030204" pitchFamily="18" charset="0"/>
                  </a:rPr>
                  <a:t> (</a:t>
                </a:r>
                <a:r>
                  <a:rPr lang="en-US" sz="2000" dirty="0">
                    <a:latin typeface="Cambria Math" panose="02040503050406030204" pitchFamily="18" charset="0"/>
                  </a:rPr>
                  <a:t>stacking</a:t>
                </a:r>
                <a:r>
                  <a:rPr lang="ru-RU" sz="2000" dirty="0">
                    <a:latin typeface="Cambria Math" panose="02040503050406030204" pitchFamily="18" charset="0"/>
                  </a:rPr>
                  <a:t>)</a:t>
                </a:r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>
                  <a:latin typeface="Cambria Math" panose="02040503050406030204" pitchFamily="18" charset="0"/>
                </a:endParaRPr>
              </a:p>
              <a:p>
                <a:pPr>
                  <a:buFontTx/>
                  <a:buChar char="-"/>
                </a:pPr>
                <a:r>
                  <a:rPr lang="ru-RU" sz="2000" dirty="0">
                    <a:latin typeface="Cambria Math" panose="02040503050406030204" pitchFamily="18" charset="0"/>
                  </a:rPr>
                  <a:t>делим исходную выборку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sz="2000" dirty="0">
                    <a:latin typeface="Cambria Math" panose="02040503050406030204" pitchFamily="18" charset="0"/>
                  </a:rPr>
                  <a:t> на </a:t>
                </a:r>
                <a:r>
                  <a:rPr lang="en-US" sz="2000" dirty="0">
                    <a:latin typeface="Cambria Math" panose="02040503050406030204" pitchFamily="18" charset="0"/>
                  </a:rPr>
                  <a:t>k </a:t>
                </a:r>
                <a:r>
                  <a:rPr lang="ru-RU" sz="2000" dirty="0">
                    <a:latin typeface="Cambria Math" panose="02040503050406030204" pitchFamily="18" charset="0"/>
                  </a:rPr>
                  <a:t>частей</a:t>
                </a:r>
                <a:r>
                  <a:rPr lang="en-US" sz="2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ru-RU" sz="2000" dirty="0">
                  <a:latin typeface="Cambria Math" panose="02040503050406030204" pitchFamily="18" charset="0"/>
                </a:endParaRPr>
              </a:p>
              <a:p>
                <a:pPr>
                  <a:buFontTx/>
                  <a:buChar char="-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</a:t>
                </a:r>
                <a:r>
                  <a:rPr lang="ru-RU" sz="2000" dirty="0">
                    <a:latin typeface="Cambria Math" panose="02040503050406030204" pitchFamily="18" charset="0"/>
                  </a:rPr>
                  <a:t>учим на всей выборке без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(</a:t>
                </a:r>
                <a:r>
                  <a:rPr lang="ru-RU" sz="2000" dirty="0">
                    <a:latin typeface="Cambria Math" panose="02040503050406030204" pitchFamily="18" charset="0"/>
                  </a:rPr>
                  <a:t>нужно обучить </a:t>
                </a:r>
                <a:r>
                  <a:rPr lang="en-US" sz="2000" dirty="0">
                    <a:latin typeface="Cambria Math" panose="02040503050406030204" pitchFamily="18" charset="0"/>
                  </a:rPr>
                  <a:t>n*k </a:t>
                </a:r>
                <a:r>
                  <a:rPr lang="ru-RU" sz="2000" dirty="0">
                    <a:latin typeface="Cambria Math" panose="02040503050406030204" pitchFamily="18" charset="0"/>
                  </a:rPr>
                  <a:t>моделей</a:t>
                </a:r>
                <a:r>
                  <a:rPr lang="en-US" sz="2000" dirty="0">
                    <a:latin typeface="Cambria Math" panose="02040503050406030204" pitchFamily="18" charset="0"/>
                  </a:rPr>
                  <a:t>)</a:t>
                </a:r>
                <a:endParaRPr lang="ru-RU" sz="2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772816"/>
                <a:ext cx="10937244" cy="5040560"/>
              </a:xfrm>
              <a:prstGeom prst="rect">
                <a:avLst/>
              </a:prstGeom>
              <a:blipFill>
                <a:blip r:embed="rId2"/>
                <a:stretch>
                  <a:fillRect l="-13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7179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1916832"/>
            <a:ext cx="10793228" cy="4243035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Критерий остановки:</a:t>
            </a:r>
          </a:p>
          <a:p>
            <a:pPr>
              <a:buFontTx/>
              <a:buChar char="-"/>
            </a:pPr>
            <a:r>
              <a:rPr lang="ru-RU" sz="2000" dirty="0"/>
              <a:t>если все объекты в листе относятся к одному классу</a:t>
            </a:r>
          </a:p>
          <a:p>
            <a:pPr>
              <a:buFontTx/>
              <a:buChar char="-"/>
            </a:pPr>
            <a:r>
              <a:rPr lang="ru-RU" sz="2000" dirty="0"/>
              <a:t>если достигли максимальной глубины</a:t>
            </a:r>
          </a:p>
          <a:p>
            <a:pPr>
              <a:buFontTx/>
              <a:buChar char="-"/>
            </a:pPr>
            <a:r>
              <a:rPr lang="ru-RU" sz="2000" dirty="0"/>
              <a:t>если достигли максимального количества листьев</a:t>
            </a:r>
          </a:p>
          <a:p>
            <a:pPr>
              <a:buFontTx/>
              <a:buChar char="-"/>
            </a:pPr>
            <a:r>
              <a:rPr lang="ru-RU" sz="2000" dirty="0"/>
              <a:t>если объектов в вершине осталось мало</a:t>
            </a:r>
          </a:p>
          <a:p>
            <a:pPr>
              <a:buFontTx/>
              <a:buChar char="-"/>
            </a:pPr>
            <a:r>
              <a:rPr lang="ru-RU" sz="2000" dirty="0"/>
              <a:t>если ошибка меньше заданного порога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1159784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93610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Блендинг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и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Стекинг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772816"/>
                <a:ext cx="10937244" cy="504056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 err="1">
                    <a:latin typeface="Cambria Math" panose="02040503050406030204" pitchFamily="18" charset="0"/>
                  </a:rPr>
                  <a:t>Стекинг</a:t>
                </a:r>
                <a:r>
                  <a:rPr lang="ru-RU" sz="2000" dirty="0">
                    <a:latin typeface="Cambria Math" panose="02040503050406030204" pitchFamily="18" charset="0"/>
                  </a:rPr>
                  <a:t> (</a:t>
                </a:r>
                <a:r>
                  <a:rPr lang="en-US" sz="2000" dirty="0">
                    <a:latin typeface="Cambria Math" panose="02040503050406030204" pitchFamily="18" charset="0"/>
                  </a:rPr>
                  <a:t>stacking</a:t>
                </a:r>
                <a:r>
                  <a:rPr lang="ru-RU" sz="2000" dirty="0">
                    <a:latin typeface="Cambria Math" panose="02040503050406030204" pitchFamily="18" charset="0"/>
                  </a:rPr>
                  <a:t>)</a:t>
                </a:r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>
                  <a:latin typeface="Cambria Math" panose="02040503050406030204" pitchFamily="18" charset="0"/>
                </a:endParaRPr>
              </a:p>
              <a:p>
                <a:pPr>
                  <a:buFontTx/>
                  <a:buChar char="-"/>
                </a:pPr>
                <a:r>
                  <a:rPr lang="ru-RU" sz="2000" dirty="0">
                    <a:latin typeface="Cambria Math" panose="02040503050406030204" pitchFamily="18" charset="0"/>
                  </a:rPr>
                  <a:t>делим исходную выборку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sz="2000" dirty="0">
                    <a:latin typeface="Cambria Math" panose="02040503050406030204" pitchFamily="18" charset="0"/>
                  </a:rPr>
                  <a:t> на </a:t>
                </a:r>
                <a:r>
                  <a:rPr lang="en-US" sz="2000" dirty="0">
                    <a:latin typeface="Cambria Math" panose="02040503050406030204" pitchFamily="18" charset="0"/>
                  </a:rPr>
                  <a:t>k </a:t>
                </a:r>
                <a:r>
                  <a:rPr lang="ru-RU" sz="2000" dirty="0">
                    <a:latin typeface="Cambria Math" panose="02040503050406030204" pitchFamily="18" charset="0"/>
                  </a:rPr>
                  <a:t>частей</a:t>
                </a:r>
                <a:r>
                  <a:rPr lang="en-US" sz="2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ru-RU" sz="2000" dirty="0">
                  <a:latin typeface="Cambria Math" panose="02040503050406030204" pitchFamily="18" charset="0"/>
                </a:endParaRPr>
              </a:p>
              <a:p>
                <a:pPr>
                  <a:buFontTx/>
                  <a:buChar char="-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</a:t>
                </a:r>
                <a:r>
                  <a:rPr lang="ru-RU" sz="2000" dirty="0">
                    <a:latin typeface="Cambria Math" panose="02040503050406030204" pitchFamily="18" charset="0"/>
                  </a:rPr>
                  <a:t>учим на всей выборке без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(</a:t>
                </a:r>
                <a:r>
                  <a:rPr lang="ru-RU" sz="2000" dirty="0">
                    <a:latin typeface="Cambria Math" panose="02040503050406030204" pitchFamily="18" charset="0"/>
                  </a:rPr>
                  <a:t>нужно обучить </a:t>
                </a:r>
                <a:r>
                  <a:rPr lang="en-US" sz="2000" dirty="0">
                    <a:latin typeface="Cambria Math" panose="02040503050406030204" pitchFamily="18" charset="0"/>
                  </a:rPr>
                  <a:t>n*k </a:t>
                </a:r>
                <a:r>
                  <a:rPr lang="ru-RU" sz="2000" dirty="0">
                    <a:latin typeface="Cambria Math" panose="02040503050406030204" pitchFamily="18" charset="0"/>
                  </a:rPr>
                  <a:t>моделей</a:t>
                </a:r>
                <a:r>
                  <a:rPr lang="en-US" sz="2000" dirty="0">
                    <a:latin typeface="Cambria Math" panose="02040503050406030204" pitchFamily="18" charset="0"/>
                  </a:rPr>
                  <a:t>)</a:t>
                </a:r>
                <a:endParaRPr lang="ru-RU" sz="2000" dirty="0">
                  <a:latin typeface="Cambria Math" panose="02040503050406030204" pitchFamily="18" charset="0"/>
                </a:endParaRPr>
              </a:p>
              <a:p>
                <a:pPr>
                  <a:buFontTx/>
                  <a:buChar char="-"/>
                </a:pPr>
                <a:r>
                  <a:rPr lang="ru-RU" sz="2000" dirty="0">
                    <a:latin typeface="Cambria Math" panose="02040503050406030204" pitchFamily="18" charset="0"/>
                  </a:rPr>
                  <a:t>учим метамодель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ru-RU" sz="2000" dirty="0">
                    <a:latin typeface="Cambria Math" panose="02040503050406030204" pitchFamily="18" charset="0"/>
                  </a:rPr>
                  <a:t> 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ru-RU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2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772816"/>
                <a:ext cx="10937244" cy="5040560"/>
              </a:xfrm>
              <a:prstGeom prst="rect">
                <a:avLst/>
              </a:prstGeom>
              <a:blipFill>
                <a:blip r:embed="rId2"/>
                <a:stretch>
                  <a:fillRect l="-13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2260092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93610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Блендинг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и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Стекинг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772816"/>
                <a:ext cx="10937244" cy="504056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 err="1">
                    <a:latin typeface="Cambria Math" panose="02040503050406030204" pitchFamily="18" charset="0"/>
                  </a:rPr>
                  <a:t>Стекинг</a:t>
                </a:r>
                <a:r>
                  <a:rPr lang="ru-RU" sz="2000" dirty="0">
                    <a:latin typeface="Cambria Math" panose="02040503050406030204" pitchFamily="18" charset="0"/>
                  </a:rPr>
                  <a:t> (</a:t>
                </a:r>
                <a:r>
                  <a:rPr lang="en-US" sz="2000" dirty="0">
                    <a:latin typeface="Cambria Math" panose="02040503050406030204" pitchFamily="18" charset="0"/>
                  </a:rPr>
                  <a:t>stacking</a:t>
                </a:r>
                <a:r>
                  <a:rPr lang="ru-RU" sz="2000" dirty="0">
                    <a:latin typeface="Cambria Math" panose="02040503050406030204" pitchFamily="18" charset="0"/>
                  </a:rPr>
                  <a:t>)</a:t>
                </a:r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>
                  <a:latin typeface="Cambria Math" panose="02040503050406030204" pitchFamily="18" charset="0"/>
                </a:endParaRPr>
              </a:p>
              <a:p>
                <a:pPr>
                  <a:buFontTx/>
                  <a:buChar char="-"/>
                </a:pPr>
                <a:r>
                  <a:rPr lang="ru-RU" sz="2000" dirty="0">
                    <a:latin typeface="Cambria Math" panose="02040503050406030204" pitchFamily="18" charset="0"/>
                  </a:rPr>
                  <a:t>делим исходную выборку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sz="2000" dirty="0">
                    <a:latin typeface="Cambria Math" panose="02040503050406030204" pitchFamily="18" charset="0"/>
                  </a:rPr>
                  <a:t> на </a:t>
                </a:r>
                <a:r>
                  <a:rPr lang="en-US" sz="2000" dirty="0">
                    <a:latin typeface="Cambria Math" panose="02040503050406030204" pitchFamily="18" charset="0"/>
                  </a:rPr>
                  <a:t>k </a:t>
                </a:r>
                <a:r>
                  <a:rPr lang="ru-RU" sz="2000" dirty="0">
                    <a:latin typeface="Cambria Math" panose="02040503050406030204" pitchFamily="18" charset="0"/>
                  </a:rPr>
                  <a:t>частей</a:t>
                </a:r>
                <a:r>
                  <a:rPr lang="en-US" sz="2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ru-RU" sz="2000" dirty="0">
                  <a:latin typeface="Cambria Math" panose="02040503050406030204" pitchFamily="18" charset="0"/>
                </a:endParaRPr>
              </a:p>
              <a:p>
                <a:pPr>
                  <a:buFontTx/>
                  <a:buChar char="-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</a:t>
                </a:r>
                <a:r>
                  <a:rPr lang="ru-RU" sz="2000" dirty="0">
                    <a:latin typeface="Cambria Math" panose="02040503050406030204" pitchFamily="18" charset="0"/>
                  </a:rPr>
                  <a:t>учим на всей выборке без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(</a:t>
                </a:r>
                <a:r>
                  <a:rPr lang="ru-RU" sz="2000" dirty="0">
                    <a:latin typeface="Cambria Math" panose="02040503050406030204" pitchFamily="18" charset="0"/>
                  </a:rPr>
                  <a:t>нужно обучить </a:t>
                </a:r>
                <a:r>
                  <a:rPr lang="en-US" sz="2000" dirty="0">
                    <a:latin typeface="Cambria Math" panose="02040503050406030204" pitchFamily="18" charset="0"/>
                  </a:rPr>
                  <a:t>n*k </a:t>
                </a:r>
                <a:r>
                  <a:rPr lang="ru-RU" sz="2000" dirty="0">
                    <a:latin typeface="Cambria Math" panose="02040503050406030204" pitchFamily="18" charset="0"/>
                  </a:rPr>
                  <a:t>моделей</a:t>
                </a:r>
                <a:r>
                  <a:rPr lang="en-US" sz="2000" dirty="0">
                    <a:latin typeface="Cambria Math" panose="02040503050406030204" pitchFamily="18" charset="0"/>
                  </a:rPr>
                  <a:t>)</a:t>
                </a:r>
                <a:endParaRPr lang="ru-RU" sz="2000" dirty="0">
                  <a:latin typeface="Cambria Math" panose="02040503050406030204" pitchFamily="18" charset="0"/>
                </a:endParaRPr>
              </a:p>
              <a:p>
                <a:pPr>
                  <a:buFontTx/>
                  <a:buChar char="-"/>
                </a:pPr>
                <a:r>
                  <a:rPr lang="ru-RU" sz="2000" dirty="0">
                    <a:latin typeface="Cambria Math" panose="02040503050406030204" pitchFamily="18" charset="0"/>
                  </a:rPr>
                  <a:t>учим метамодель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ru-RU" sz="2000" dirty="0">
                    <a:latin typeface="Cambria Math" panose="02040503050406030204" pitchFamily="18" charset="0"/>
                  </a:rPr>
                  <a:t> 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ru-RU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m:rPr>
                              <m:brk m:alnAt="23"/>
                            </m:rP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,…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  <m:r>
                                <m:rPr>
                                  <m:nor/>
                                </m:rPr>
                                <a:rPr lang="ru-RU" sz="2000" dirty="0"/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Pre>
                        <m:sPre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sPre>
                    </m:oMath>
                  </m:oMathPara>
                </a14:m>
                <a:endParaRPr lang="ru-RU" sz="2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772816"/>
                <a:ext cx="10937244" cy="5040560"/>
              </a:xfrm>
              <a:prstGeom prst="rect">
                <a:avLst/>
              </a:prstGeom>
              <a:blipFill>
                <a:blip r:embed="rId2"/>
                <a:stretch>
                  <a:fillRect l="-87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1049994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93610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Блендинг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и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Стекинг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772816"/>
            <a:ext cx="10937244" cy="5040560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r>
              <a:rPr lang="ru-RU" sz="2000" dirty="0">
                <a:latin typeface="Cambria Math" panose="02040503050406030204" pitchFamily="18" charset="0"/>
              </a:rPr>
              <a:t>Для </a:t>
            </a:r>
            <a:r>
              <a:rPr lang="ru-RU" sz="2000">
                <a:latin typeface="Cambria Math" panose="02040503050406030204" pitchFamily="18" charset="0"/>
              </a:rPr>
              <a:t>чего используется:</a:t>
            </a:r>
            <a:endParaRPr lang="ru-RU" sz="2000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45728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93610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Блендинг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и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Стекинг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772816"/>
            <a:ext cx="10937244" cy="5040560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r>
              <a:rPr lang="ru-RU" sz="2000" dirty="0">
                <a:latin typeface="Cambria Math" panose="02040503050406030204" pitchFamily="18" charset="0"/>
              </a:rPr>
              <a:t>Для чего используется:</a:t>
            </a:r>
          </a:p>
          <a:p>
            <a:pPr marL="457200" indent="-457200">
              <a:buAutoNum type="arabicParenR"/>
            </a:pPr>
            <a:r>
              <a:rPr lang="ru-RU" sz="2000" dirty="0">
                <a:latin typeface="Cambria Math" panose="02040503050406030204" pitchFamily="18" charset="0"/>
              </a:rPr>
              <a:t>базовые модели из разных семейств</a:t>
            </a:r>
          </a:p>
        </p:txBody>
      </p:sp>
    </p:spTree>
    <p:extLst>
      <p:ext uri="{BB962C8B-B14F-4D97-AF65-F5344CB8AC3E}">
        <p14:creationId xmlns:p14="http://schemas.microsoft.com/office/powerpoint/2010/main" val="3730362777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93610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Блендинг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и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Стекинг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772816"/>
            <a:ext cx="10937244" cy="5040560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r>
              <a:rPr lang="ru-RU" sz="2000" dirty="0">
                <a:latin typeface="Cambria Math" panose="02040503050406030204" pitchFamily="18" charset="0"/>
              </a:rPr>
              <a:t>Для чего используется:</a:t>
            </a:r>
          </a:p>
          <a:p>
            <a:pPr marL="457200" indent="-457200">
              <a:buAutoNum type="arabicParenR"/>
            </a:pPr>
            <a:r>
              <a:rPr lang="ru-RU" sz="2000" dirty="0">
                <a:latin typeface="Cambria Math" panose="02040503050406030204" pitchFamily="18" charset="0"/>
              </a:rPr>
              <a:t>базовые модели из разных семейств</a:t>
            </a:r>
          </a:p>
          <a:p>
            <a:pPr marL="457200" indent="-457200">
              <a:buAutoNum type="arabicParenR"/>
            </a:pPr>
            <a:r>
              <a:rPr lang="ru-RU" sz="2000" dirty="0">
                <a:latin typeface="Cambria Math" panose="02040503050406030204" pitchFamily="18" charset="0"/>
              </a:rPr>
              <a:t>разные наборы признаков у базовых моделей</a:t>
            </a:r>
          </a:p>
        </p:txBody>
      </p:sp>
    </p:spTree>
    <p:extLst>
      <p:ext uri="{BB962C8B-B14F-4D97-AF65-F5344CB8AC3E}">
        <p14:creationId xmlns:p14="http://schemas.microsoft.com/office/powerpoint/2010/main" val="71132210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>
            <a:spLocks/>
          </p:cNvSpPr>
          <p:nvPr/>
        </p:nvSpPr>
        <p:spPr bwMode="auto">
          <a:xfrm>
            <a:off x="11784657" y="6409435"/>
            <a:ext cx="895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1200">
                <a:solidFill>
                  <a:srgbClr val="FFFFFF"/>
                </a:solidFill>
                <a:latin typeface="SBSansDisplay-Light"/>
                <a:cs typeface="SBSansDisplay-Light"/>
              </a:rPr>
              <a:t>1</a:t>
            </a:r>
            <a:endParaRPr sz="1200">
              <a:latin typeface="SBSansDisplay-Light"/>
              <a:cs typeface="SBSansDisplay-Light"/>
            </a:endParaRPr>
          </a:p>
        </p:txBody>
      </p:sp>
      <p:sp>
        <p:nvSpPr>
          <p:cNvPr id="5" name="Заголовок 4"/>
          <p:cNvSpPr>
            <a:spLocks/>
          </p:cNvSpPr>
          <p:nvPr/>
        </p:nvSpPr>
        <p:spPr bwMode="auto">
          <a:xfrm>
            <a:off x="685800" y="2667000"/>
            <a:ext cx="8305800" cy="19050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b="1" dirty="0">
                <a:solidFill>
                  <a:srgbClr val="333F48"/>
                </a:solidFill>
                <a:latin typeface="SB Sans Display Semibold"/>
              </a:rPr>
              <a:t>Вопросы</a:t>
            </a:r>
            <a:br>
              <a:rPr lang="ru-RU" sz="5400" dirty="0">
                <a:solidFill>
                  <a:srgbClr val="333F48"/>
                </a:solidFill>
              </a:rPr>
            </a:b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Прогноз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1684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Прогноз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>
                  <a:buFontTx/>
                  <a:buChar char="-"/>
                </a:pPr>
                <a:r>
                  <a:rPr lang="ru-RU" sz="2000" dirty="0"/>
                  <a:t>оптимальный константный прогноз 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3625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Прогноз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>
                  <a:buFontTx/>
                  <a:buChar char="-"/>
                </a:pPr>
                <a:r>
                  <a:rPr lang="ru-RU" sz="2000" dirty="0"/>
                  <a:t>оптимальный константный прогноз 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ru-RU" sz="2000" dirty="0"/>
              </a:p>
              <a:p>
                <a:pPr>
                  <a:buFontTx/>
                  <a:buChar char="-"/>
                </a:pPr>
                <a:r>
                  <a:rPr lang="ru-RU" sz="2000" dirty="0"/>
                  <a:t>вероятности классов по долям 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000" dirty="0"/>
                  <a:t> 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4719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000" dirty="0"/>
                  <a:t> </a:t>
                </a:r>
                <a:r>
                  <a:rPr lang="en-US" sz="2000" dirty="0"/>
                  <a:t>) – </a:t>
                </a:r>
                <a:r>
                  <a:rPr lang="ru-RU" sz="2000" dirty="0"/>
                  <a:t>критерий информативности (</a:t>
                </a:r>
                <a:r>
                  <a:rPr lang="en-US" sz="2000" dirty="0"/>
                  <a:t>impurity</a:t>
                </a:r>
                <a:r>
                  <a:rPr lang="ru-RU" sz="2000" dirty="0"/>
                  <a:t>)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8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2608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000" dirty="0"/>
                  <a:t> </a:t>
                </a:r>
                <a:r>
                  <a:rPr lang="en-US" sz="2000" dirty="0"/>
                  <a:t>) – </a:t>
                </a:r>
                <a:r>
                  <a:rPr lang="ru-RU" sz="2000" dirty="0"/>
                  <a:t>критерий информативности (</a:t>
                </a:r>
                <a:r>
                  <a:rPr lang="en-US" sz="2000" dirty="0"/>
                  <a:t>impurity</a:t>
                </a:r>
                <a:r>
                  <a:rPr lang="ru-RU" sz="2000" dirty="0"/>
                  <a:t>)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000" dirty="0"/>
                  <a:t> </a:t>
                </a:r>
                <a:r>
                  <a:rPr lang="en-US" sz="2000" dirty="0"/>
                  <a:t>) – </a:t>
                </a:r>
                <a:r>
                  <a:rPr lang="ru-RU" sz="2000" dirty="0"/>
                  <a:t>большое, если большое разнообразие объектов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8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1524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000" dirty="0"/>
                  <a:t> </a:t>
                </a:r>
                <a:r>
                  <a:rPr lang="en-US" sz="2000" dirty="0"/>
                  <a:t>) – </a:t>
                </a:r>
                <a:r>
                  <a:rPr lang="ru-RU" sz="2000" dirty="0"/>
                  <a:t>критерий информативности (</a:t>
                </a:r>
                <a:r>
                  <a:rPr lang="en-US" sz="2000" dirty="0"/>
                  <a:t>impurity</a:t>
                </a:r>
                <a:r>
                  <a:rPr lang="ru-RU" sz="2000" dirty="0"/>
                  <a:t>)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000" dirty="0"/>
                  <a:t> </a:t>
                </a:r>
                <a:r>
                  <a:rPr lang="en-US" sz="2000" dirty="0"/>
                  <a:t>) – </a:t>
                </a:r>
                <a:r>
                  <a:rPr lang="ru-RU" sz="2000" dirty="0"/>
                  <a:t>большое, если большое разнообразие объектов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000" dirty="0"/>
                  <a:t> </a:t>
                </a:r>
                <a:r>
                  <a:rPr lang="en-US" sz="2000" dirty="0"/>
                  <a:t>) – </a:t>
                </a:r>
                <a:r>
                  <a:rPr lang="ru-RU" sz="2000" dirty="0"/>
                  <a:t>близкое к нулю, если небольшое разнообразие объектов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8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279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000" dirty="0"/>
                  <a:t> </a:t>
                </a:r>
                <a:r>
                  <a:rPr lang="en-US" sz="2000" dirty="0"/>
                  <a:t>) – </a:t>
                </a:r>
                <a:r>
                  <a:rPr lang="ru-RU" sz="2000" dirty="0"/>
                  <a:t>критерий информативности (</a:t>
                </a:r>
                <a:r>
                  <a:rPr lang="en-US" sz="2000" dirty="0"/>
                  <a:t>impurity</a:t>
                </a:r>
                <a:r>
                  <a:rPr lang="ru-RU" sz="2000" dirty="0"/>
                  <a:t>)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000" dirty="0"/>
                  <a:t> </a:t>
                </a:r>
                <a:r>
                  <a:rPr lang="en-US" sz="2000" dirty="0"/>
                  <a:t>) – </a:t>
                </a:r>
                <a:r>
                  <a:rPr lang="ru-RU" sz="2000" dirty="0"/>
                  <a:t>большое, если большое разнообразие объектов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000" dirty="0"/>
                  <a:t> </a:t>
                </a:r>
                <a:r>
                  <a:rPr lang="en-US" sz="2000" dirty="0"/>
                  <a:t>) – </a:t>
                </a:r>
                <a:r>
                  <a:rPr lang="ru-RU" sz="2000" dirty="0"/>
                  <a:t>близкое к нулю, если небольшое разнообразие объектов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ru-RU" sz="2000" dirty="0"/>
                  <a:t> 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e>
                      <m:li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lim>
                    </m:limLow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8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3804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Решающие деревья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51786" y="2060848"/>
            <a:ext cx="10793228" cy="410445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595026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1916832"/>
            <a:ext cx="10793228" cy="460851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Задача регрессии</a:t>
            </a:r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5134240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60851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регрессии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ru-RU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608512"/>
              </a:xfrm>
              <a:prstGeom prst="rect">
                <a:avLst/>
              </a:prstGeom>
              <a:blipFill>
                <a:blip r:embed="rId2"/>
                <a:stretch>
                  <a:fillRect l="-1529" t="-24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3109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60851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регрессии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ru-RU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ru-RU" sz="2000" dirty="0"/>
                  <a:t> 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e>
                      <m:li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lim>
                    </m:limLow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  <m:sup/>
                      <m:e>
                        <m:sSup>
                          <m:sSupPr>
                            <m:ctrlP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608512"/>
              </a:xfrm>
              <a:prstGeom prst="rect">
                <a:avLst/>
              </a:prstGeom>
              <a:blipFill>
                <a:blip r:embed="rId2"/>
                <a:stretch>
                  <a:fillRect l="-1529" t="-24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13255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60851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регрессии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ru-RU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ru-RU" sz="2000" dirty="0"/>
                  <a:t> 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e>
                      <m:li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lim>
                    </m:limLow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  <m:sup/>
                      <m:e>
                        <m:sSup>
                          <m:sSupPr>
                            <m:ctrlP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000" dirty="0"/>
                  <a:t> = </a:t>
                </a:r>
                <a:r>
                  <a:rPr lang="ru-RU" sz="2000" dirty="0"/>
                  <a:t>средний ответ на </a:t>
                </a:r>
                <a:r>
                  <a:rPr lang="en-US" sz="2000" dirty="0"/>
                  <a:t>R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608512"/>
              </a:xfrm>
              <a:prstGeom prst="rect">
                <a:avLst/>
              </a:prstGeom>
              <a:blipFill>
                <a:blip r:embed="rId2"/>
                <a:stretch>
                  <a:fillRect l="-1529" t="-24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86813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60851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регрессии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ru-RU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ru-RU" sz="2000" dirty="0"/>
                  <a:t> 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e>
                      <m:li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lim>
                    </m:limLow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  <m:sup/>
                      <m:e>
                        <m:sSup>
                          <m:sSupPr>
                            <m:ctrlP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000" dirty="0"/>
                  <a:t> = </a:t>
                </a:r>
                <a:r>
                  <a:rPr lang="ru-RU" sz="2000" dirty="0"/>
                  <a:t>средний ответ на </a:t>
                </a:r>
                <a:r>
                  <a:rPr lang="en-US" sz="2000" dirty="0"/>
                  <a:t>R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  <m:sup/>
                      <m:e>
                        <m:sSup>
                          <m:sSupPr>
                            <m:ctrlP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608512"/>
              </a:xfrm>
              <a:prstGeom prst="rect">
                <a:avLst/>
              </a:prstGeom>
              <a:blipFill>
                <a:blip r:embed="rId2"/>
                <a:stretch>
                  <a:fillRect l="-1647" t="-24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6603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60851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регрессии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ru-RU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ru-RU" sz="2000" dirty="0"/>
                  <a:t> 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e>
                      <m:li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lim>
                    </m:limLow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  <m:sup/>
                      <m:e>
                        <m:sSup>
                          <m:sSupPr>
                            <m:ctrlP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000" dirty="0"/>
                  <a:t> = </a:t>
                </a:r>
                <a:r>
                  <a:rPr lang="ru-RU" sz="2000" dirty="0"/>
                  <a:t>средний ответ на </a:t>
                </a:r>
                <a:r>
                  <a:rPr lang="en-US" sz="2000" dirty="0"/>
                  <a:t>R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  <m:sup/>
                      <m:e>
                        <m:sSup>
                          <m:sSupPr>
                            <m:ctrlP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дисперсия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608512"/>
              </a:xfrm>
              <a:prstGeom prst="rect">
                <a:avLst/>
              </a:prstGeom>
              <a:blipFill>
                <a:blip r:embed="rId2"/>
                <a:stretch>
                  <a:fillRect l="-1647" t="-24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36632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1916832"/>
            <a:ext cx="10793228" cy="4243035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Задача классификации</a:t>
            </a:r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1056196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1916832"/>
            <a:ext cx="10793228" cy="4243035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Задача классификации</a:t>
            </a:r>
          </a:p>
          <a:p>
            <a:pPr marL="0" indent="0">
              <a:buNone/>
            </a:pPr>
            <a:endParaRPr lang="ru-RU" sz="2000" dirty="0"/>
          </a:p>
          <a:p>
            <a:pPr marL="457200" indent="-457200">
              <a:buAutoNum type="arabicParenR"/>
            </a:pPr>
            <a:r>
              <a:rPr lang="ru-RU" sz="2000" dirty="0">
                <a:ea typeface="Cambria Math" panose="02040503050406030204" pitchFamily="18" charset="0"/>
              </a:rPr>
              <a:t>Ошибка при прогнозе самого частого класса</a:t>
            </a:r>
          </a:p>
          <a:p>
            <a:pPr marL="0" indent="0">
              <a:buNone/>
            </a:pPr>
            <a:endParaRPr lang="en-US" sz="2000" dirty="0"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1275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классификации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457200" indent="-457200">
                  <a:buAutoNum type="arabicParenR"/>
                </a:pPr>
                <a:r>
                  <a:rPr lang="ru-RU" sz="2000" dirty="0">
                    <a:ea typeface="Cambria Math" panose="02040503050406030204" pitchFamily="18" charset="0"/>
                  </a:rPr>
                  <a:t>Ошибка при прогнозе самого частого класса</a:t>
                </a:r>
              </a:p>
              <a:p>
                <a:pPr marL="0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ru-RU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1529" t="-26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07864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классификации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457200" indent="-457200">
                  <a:buAutoNum type="arabicParenR"/>
                </a:pPr>
                <a:r>
                  <a:rPr lang="ru-RU" sz="2000" dirty="0">
                    <a:ea typeface="Cambria Math" panose="02040503050406030204" pitchFamily="18" charset="0"/>
                  </a:rPr>
                  <a:t>Ошибка при прогнозе самого частого класса</a:t>
                </a:r>
              </a:p>
              <a:p>
                <a:pPr marL="0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ru-RU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ru-RU" sz="2000" dirty="0"/>
                  <a:t> 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e>
                      <m:li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lim>
                    </m:limLow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1529" t="-26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3954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Решающие деревья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51786" y="2060848"/>
            <a:ext cx="10793228" cy="410445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Линейные модели</a:t>
            </a:r>
          </a:p>
          <a:p>
            <a:pPr marL="0" indent="0">
              <a:buNone/>
            </a:pPr>
            <a:r>
              <a:rPr lang="ru-RU" sz="2000" dirty="0"/>
              <a:t>Плюсы линейных моделей:</a:t>
            </a:r>
          </a:p>
          <a:p>
            <a:pPr>
              <a:buFontTx/>
              <a:buChar char="-"/>
            </a:pPr>
            <a:r>
              <a:rPr lang="ru-RU" sz="2000" dirty="0"/>
              <a:t>можно найти аналитическое решение</a:t>
            </a:r>
            <a:endParaRPr lang="en-US" sz="2000" dirty="0"/>
          </a:p>
          <a:p>
            <a:pPr>
              <a:buFontTx/>
              <a:buChar char="-"/>
            </a:pPr>
            <a:r>
              <a:rPr lang="ru-RU" sz="2000" dirty="0"/>
              <a:t>мало параметров</a:t>
            </a:r>
          </a:p>
          <a:p>
            <a:pPr>
              <a:buFontTx/>
              <a:buChar char="-"/>
            </a:pPr>
            <a:r>
              <a:rPr lang="ru-RU" sz="2000" dirty="0"/>
              <a:t>можно обучать на больших объемов данных</a:t>
            </a:r>
          </a:p>
          <a:p>
            <a:pPr>
              <a:buFontTx/>
              <a:buChar char="-"/>
            </a:pPr>
            <a:r>
              <a:rPr lang="ru-RU" sz="2000" dirty="0"/>
              <a:t>можно обучать градиентным спуском</a:t>
            </a:r>
          </a:p>
          <a:p>
            <a:pPr>
              <a:buFontTx/>
              <a:buChar char="-"/>
            </a:pPr>
            <a:endParaRPr lang="ru-RU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461810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классификации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457200" indent="-457200">
                  <a:buAutoNum type="arabicParenR"/>
                </a:pPr>
                <a:r>
                  <a:rPr lang="ru-RU" sz="2000" dirty="0">
                    <a:ea typeface="Cambria Math" panose="02040503050406030204" pitchFamily="18" charset="0"/>
                  </a:rPr>
                  <a:t>Ошибка при прогнозе самого частого класса</a:t>
                </a:r>
              </a:p>
              <a:p>
                <a:pPr marL="0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ru-RU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ru-RU" sz="2000" dirty="0"/>
                  <a:t> 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e>
                      <m:li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lim>
                    </m:limLow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доля класса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argmax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li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lim>
                    </m:limLow>
                  </m:oMath>
                </a14:m>
                <a:r>
                  <a:rPr lang="en-US" sz="2000" dirty="0"/>
                  <a:t>          - </a:t>
                </a:r>
                <a:r>
                  <a:rPr lang="ru-RU" sz="2000" dirty="0"/>
                  <a:t>самый популярный класс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1529" t="-26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86491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классификации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457200" indent="-457200">
                  <a:buAutoNum type="arabicParenR"/>
                </a:pPr>
                <a:r>
                  <a:rPr lang="ru-RU" sz="2000" dirty="0">
                    <a:ea typeface="Cambria Math" panose="02040503050406030204" pitchFamily="18" charset="0"/>
                  </a:rPr>
                  <a:t>Ошибка при прогнозе самого частого класса</a:t>
                </a:r>
              </a:p>
              <a:p>
                <a:pPr marL="0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ru-RU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ru-RU" sz="2000" dirty="0"/>
                  <a:t> 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e>
                      <m:li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lim>
                    </m:limLow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доля класса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argmax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li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lim>
                    </m:limLow>
                  </m:oMath>
                </a14:m>
                <a:r>
                  <a:rPr lang="en-US" sz="2000" dirty="0"/>
                  <a:t>          - </a:t>
                </a:r>
                <a:r>
                  <a:rPr lang="ru-RU" sz="2000" dirty="0"/>
                  <a:t>самый популярный класс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ru-RU" sz="2000" b="0" i="0" smtClean="0">
                          <a:latin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1529" t="-26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20321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классификации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1)    </a:t>
                </a:r>
                <a:r>
                  <a:rPr lang="ru-RU" sz="2000" dirty="0">
                    <a:ea typeface="Cambria Math" panose="02040503050406030204" pitchFamily="18" charset="0"/>
                  </a:rPr>
                  <a:t>Ошибка при прогнозе самого частого класса</a:t>
                </a: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=(1, 1, 1, 1, 1, 1)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1529" t="-26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57511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классификации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1)    </a:t>
                </a:r>
                <a:r>
                  <a:rPr lang="ru-RU" sz="2000" dirty="0">
                    <a:ea typeface="Cambria Math" panose="02040503050406030204" pitchFamily="18" charset="0"/>
                  </a:rPr>
                  <a:t>Ошибка при прогнозе самого частого класса</a:t>
                </a: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=(1, 1, 1, 1, 1, 1)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=(1, 1, 1, 2, 2, 2)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US" sz="200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1529" t="-26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87769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классификации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1)    </a:t>
                </a:r>
                <a:r>
                  <a:rPr lang="ru-RU" sz="2000" dirty="0">
                    <a:ea typeface="Cambria Math" panose="02040503050406030204" pitchFamily="18" charset="0"/>
                  </a:rPr>
                  <a:t>Ошибка при прогнозе самого частого класса</a:t>
                </a: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=(1, 1, 1, 1, 1, 1)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=(1, 1, 1, 2, 2, 2)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US" sz="200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=(1, 1, 1, 2, 3, 4)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US" sz="200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1529" t="-26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22314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1916832"/>
            <a:ext cx="10793228" cy="482453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Задача классификации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>
                <a:ea typeface="Cambria Math" panose="02040503050406030204" pitchFamily="18" charset="0"/>
              </a:rPr>
              <a:t>2</a:t>
            </a:r>
            <a:r>
              <a:rPr lang="en-US" sz="2000" dirty="0">
                <a:ea typeface="Cambria Math" panose="02040503050406030204" pitchFamily="18" charset="0"/>
              </a:rPr>
              <a:t>) </a:t>
            </a:r>
            <a:r>
              <a:rPr lang="ru-RU" sz="2000" dirty="0">
                <a:ea typeface="Cambria Math" panose="02040503050406030204" pitchFamily="18" charset="0"/>
              </a:rPr>
              <a:t>Критерий Джини (</a:t>
            </a:r>
            <a:r>
              <a:rPr lang="en-US" sz="2000" dirty="0">
                <a:ea typeface="Cambria Math" panose="02040503050406030204" pitchFamily="18" charset="0"/>
              </a:rPr>
              <a:t>Gini</a:t>
            </a:r>
            <a:r>
              <a:rPr lang="ru-RU" sz="2000" dirty="0">
                <a:ea typeface="Cambria Math" panose="02040503050406030204" pitchFamily="18" charset="0"/>
              </a:rPr>
              <a:t>)</a:t>
            </a:r>
            <a:endParaRPr lang="en-US" sz="2000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292750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классификации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ea typeface="Cambria Math" panose="02040503050406030204" pitchFamily="18" charset="0"/>
                  </a:rPr>
                  <a:t>2</a:t>
                </a:r>
                <a:r>
                  <a:rPr lang="en-US" sz="2000" dirty="0">
                    <a:ea typeface="Cambria Math" panose="02040503050406030204" pitchFamily="18" charset="0"/>
                  </a:rPr>
                  <a:t>) </a:t>
                </a:r>
                <a:r>
                  <a:rPr lang="ru-RU" sz="2000" dirty="0">
                    <a:ea typeface="Cambria Math" panose="02040503050406030204" pitchFamily="18" charset="0"/>
                  </a:rPr>
                  <a:t>Критерий Джини (</a:t>
                </a:r>
                <a:r>
                  <a:rPr lang="en-US" sz="2000" dirty="0">
                    <a:ea typeface="Cambria Math" panose="02040503050406030204" pitchFamily="18" charset="0"/>
                  </a:rPr>
                  <a:t>Gini</a:t>
                </a:r>
                <a:r>
                  <a:rPr lang="ru-RU" sz="2000" dirty="0">
                    <a:ea typeface="Cambria Math" panose="02040503050406030204" pitchFamily="18" charset="0"/>
                  </a:rPr>
                  <a:t>)</a:t>
                </a: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b="0" i="1" dirty="0">
                    <a:latin typeface="Cambria Math" panose="02040503050406030204" pitchFamily="18" charset="0"/>
                  </a:rPr>
                  <a:t> -  </a:t>
                </a:r>
                <a:r>
                  <a:rPr lang="ru-RU" sz="2000" b="0" dirty="0">
                    <a:latin typeface="Cambria Math" panose="02040503050406030204" pitchFamily="18" charset="0"/>
                  </a:rPr>
                  <a:t>вероятности классов</a:t>
                </a:r>
                <a:endParaRPr lang="en-US" sz="2000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1529" t="-2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15541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классификации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ea typeface="Cambria Math" panose="02040503050406030204" pitchFamily="18" charset="0"/>
                  </a:rPr>
                  <a:t>2</a:t>
                </a:r>
                <a:r>
                  <a:rPr lang="en-US" sz="2000" dirty="0">
                    <a:ea typeface="Cambria Math" panose="02040503050406030204" pitchFamily="18" charset="0"/>
                  </a:rPr>
                  <a:t>) </a:t>
                </a:r>
                <a:r>
                  <a:rPr lang="ru-RU" sz="2000" dirty="0">
                    <a:ea typeface="Cambria Math" panose="02040503050406030204" pitchFamily="18" charset="0"/>
                  </a:rPr>
                  <a:t>Критерий Джини (</a:t>
                </a:r>
                <a:r>
                  <a:rPr lang="en-US" sz="2000" dirty="0">
                    <a:ea typeface="Cambria Math" panose="02040503050406030204" pitchFamily="18" charset="0"/>
                  </a:rPr>
                  <a:t>Gini</a:t>
                </a:r>
                <a:r>
                  <a:rPr lang="ru-RU" sz="2000" dirty="0">
                    <a:ea typeface="Cambria Math" panose="02040503050406030204" pitchFamily="18" charset="0"/>
                  </a:rPr>
                  <a:t>)</a:t>
                </a: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b="0" i="1" dirty="0">
                    <a:latin typeface="Cambria Math" panose="02040503050406030204" pitchFamily="18" charset="0"/>
                  </a:rPr>
                  <a:t> -  </a:t>
                </a:r>
                <a:r>
                  <a:rPr lang="ru-RU" sz="2000" b="0" dirty="0">
                    <a:latin typeface="Cambria Math" panose="02040503050406030204" pitchFamily="18" charset="0"/>
                  </a:rPr>
                  <a:t>вероятности классов</a:t>
                </a:r>
                <a:endParaRPr lang="en-US" sz="2000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US" sz="2000" b="0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4353" t="-2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36403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классификации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ea typeface="Cambria Math" panose="02040503050406030204" pitchFamily="18" charset="0"/>
                  </a:rPr>
                  <a:t>2</a:t>
                </a:r>
                <a:r>
                  <a:rPr lang="en-US" sz="2000" dirty="0">
                    <a:ea typeface="Cambria Math" panose="02040503050406030204" pitchFamily="18" charset="0"/>
                  </a:rPr>
                  <a:t>) </a:t>
                </a:r>
                <a:r>
                  <a:rPr lang="ru-RU" sz="2000" dirty="0">
                    <a:ea typeface="Cambria Math" panose="02040503050406030204" pitchFamily="18" charset="0"/>
                  </a:rPr>
                  <a:t>Критерий Джини (</a:t>
                </a:r>
                <a:r>
                  <a:rPr lang="en-US" sz="2000" dirty="0">
                    <a:ea typeface="Cambria Math" panose="02040503050406030204" pitchFamily="18" charset="0"/>
                  </a:rPr>
                  <a:t>Gini</a:t>
                </a:r>
                <a:r>
                  <a:rPr lang="ru-RU" sz="2000" dirty="0">
                    <a:ea typeface="Cambria Math" panose="02040503050406030204" pitchFamily="18" charset="0"/>
                  </a:rPr>
                  <a:t>)</a:t>
                </a: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b="0" i="1" dirty="0">
                    <a:latin typeface="Cambria Math" panose="02040503050406030204" pitchFamily="18" charset="0"/>
                  </a:rPr>
                  <a:t> -  </a:t>
                </a:r>
                <a:r>
                  <a:rPr lang="ru-RU" sz="2000" b="0" dirty="0">
                    <a:latin typeface="Cambria Math" panose="02040503050406030204" pitchFamily="18" charset="0"/>
                  </a:rPr>
                  <a:t>вероятности классов</a:t>
                </a:r>
                <a:endParaRPr lang="en-US" sz="2000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US" sz="2000" b="0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ru-RU" sz="2000" dirty="0"/>
                  <a:t> 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e>
                      <m:li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lim>
                    </m:limLow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  <m:sup/>
                      <m:e>
                        <m:sSup>
                          <m:sSupPr>
                            <m:ctrlPr>
                              <a:rPr lang="ru-RU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ru-RU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 −[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]</m:t>
                                    </m:r>
                                    <m:r>
                                      <a:rPr lang="ru-RU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 -</a:t>
                </a:r>
                <a:r>
                  <a:rPr lang="en-US" sz="2000" dirty="0"/>
                  <a:t> </a:t>
                </a:r>
                <a:r>
                  <a:rPr lang="ru-RU" sz="2000" dirty="0"/>
                  <a:t>критерий </a:t>
                </a:r>
                <a:r>
                  <a:rPr lang="ru-RU" sz="2000" dirty="0" err="1"/>
                  <a:t>Бриера</a:t>
                </a: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4353" t="-2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88752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классификации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ea typeface="Cambria Math" panose="02040503050406030204" pitchFamily="18" charset="0"/>
                  </a:rPr>
                  <a:t>2</a:t>
                </a:r>
                <a:r>
                  <a:rPr lang="en-US" sz="2000" dirty="0">
                    <a:ea typeface="Cambria Math" panose="02040503050406030204" pitchFamily="18" charset="0"/>
                  </a:rPr>
                  <a:t>) </a:t>
                </a:r>
                <a:r>
                  <a:rPr lang="ru-RU" sz="2000" dirty="0">
                    <a:ea typeface="Cambria Math" panose="02040503050406030204" pitchFamily="18" charset="0"/>
                  </a:rPr>
                  <a:t>Критерий Джини (</a:t>
                </a:r>
                <a:r>
                  <a:rPr lang="en-US" sz="2000" dirty="0">
                    <a:ea typeface="Cambria Math" panose="02040503050406030204" pitchFamily="18" charset="0"/>
                  </a:rPr>
                  <a:t>Gini</a:t>
                </a:r>
                <a:r>
                  <a:rPr lang="ru-RU" sz="2000" dirty="0">
                    <a:ea typeface="Cambria Math" panose="02040503050406030204" pitchFamily="18" charset="0"/>
                  </a:rPr>
                  <a:t>)</a:t>
                </a: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b="0" i="1" dirty="0">
                    <a:latin typeface="Cambria Math" panose="02040503050406030204" pitchFamily="18" charset="0"/>
                  </a:rPr>
                  <a:t> -  </a:t>
                </a:r>
                <a:r>
                  <a:rPr lang="ru-RU" sz="2000" b="0" dirty="0">
                    <a:latin typeface="Cambria Math" panose="02040503050406030204" pitchFamily="18" charset="0"/>
                  </a:rPr>
                  <a:t>вероятности классов</a:t>
                </a:r>
                <a:endParaRPr lang="en-US" sz="2000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US" sz="2000" b="0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ru-RU" sz="2000" dirty="0"/>
                  <a:t> 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e>
                      <m:li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lim>
                    </m:limLow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  <m:sup/>
                      <m:e>
                        <m:sSup>
                          <m:sSupPr>
                            <m:ctrlPr>
                              <a:rPr lang="ru-RU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ru-RU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 −[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]</m:t>
                                    </m:r>
                                    <m:r>
                                      <a:rPr lang="ru-RU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 -</a:t>
                </a:r>
                <a:r>
                  <a:rPr lang="en-US" sz="2000" dirty="0"/>
                  <a:t> </a:t>
                </a:r>
                <a:r>
                  <a:rPr lang="ru-RU" sz="2000" dirty="0"/>
                  <a:t>критерий </a:t>
                </a:r>
                <a:r>
                  <a:rPr lang="ru-RU" sz="2000" dirty="0" err="1"/>
                  <a:t>Бриера</a:t>
                </a: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000" dirty="0"/>
                  <a:t> - оптимальные вероятности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4353" t="-2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6588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Решающие деревья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51786" y="2060848"/>
            <a:ext cx="10793228" cy="410445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Линейные модели</a:t>
            </a:r>
          </a:p>
          <a:p>
            <a:pPr marL="0" indent="0">
              <a:buNone/>
            </a:pPr>
            <a:r>
              <a:rPr lang="ru-RU" sz="2000" dirty="0"/>
              <a:t>Плюсы линейных моделей:</a:t>
            </a:r>
          </a:p>
          <a:p>
            <a:pPr>
              <a:buFontTx/>
              <a:buChar char="-"/>
            </a:pPr>
            <a:r>
              <a:rPr lang="ru-RU" sz="2000" dirty="0"/>
              <a:t>можно найти аналитическое решение</a:t>
            </a:r>
            <a:endParaRPr lang="en-US" sz="2000" dirty="0"/>
          </a:p>
          <a:p>
            <a:pPr>
              <a:buFontTx/>
              <a:buChar char="-"/>
            </a:pPr>
            <a:r>
              <a:rPr lang="ru-RU" sz="2000" dirty="0"/>
              <a:t>мало параметров</a:t>
            </a:r>
          </a:p>
          <a:p>
            <a:pPr>
              <a:buFontTx/>
              <a:buChar char="-"/>
            </a:pPr>
            <a:r>
              <a:rPr lang="ru-RU" sz="2000" dirty="0"/>
              <a:t>можно обучать на больших объемов данных</a:t>
            </a:r>
          </a:p>
          <a:p>
            <a:pPr>
              <a:buFontTx/>
              <a:buChar char="-"/>
            </a:pPr>
            <a:r>
              <a:rPr lang="ru-RU" sz="2000" dirty="0"/>
              <a:t>можно обучать градиентным спуском</a:t>
            </a:r>
          </a:p>
          <a:p>
            <a:pPr>
              <a:buFontTx/>
              <a:buChar char="-"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Минусы линейных моделей:</a:t>
            </a:r>
          </a:p>
          <a:p>
            <a:pPr>
              <a:buFontTx/>
              <a:buChar char="-"/>
            </a:pPr>
            <a:r>
              <a:rPr lang="ru-RU" sz="2000" dirty="0"/>
              <a:t>нужно правильно подготавливать данные</a:t>
            </a:r>
          </a:p>
          <a:p>
            <a:pPr>
              <a:buFontTx/>
              <a:buChar char="-"/>
            </a:pPr>
            <a:r>
              <a:rPr lang="ru-RU" sz="2000" dirty="0"/>
              <a:t>нужно обрабатывать пропуски</a:t>
            </a:r>
          </a:p>
          <a:p>
            <a:pPr>
              <a:buFontTx/>
              <a:buChar char="-"/>
            </a:pPr>
            <a:r>
              <a:rPr lang="ru-RU" sz="2000" dirty="0"/>
              <a:t>предполагает что каждый признак вносит линейный вклад в целевую переменную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359290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классификации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ea typeface="Cambria Math" panose="02040503050406030204" pitchFamily="18" charset="0"/>
                  </a:rPr>
                  <a:t>2</a:t>
                </a:r>
                <a:r>
                  <a:rPr lang="en-US" sz="2000" dirty="0">
                    <a:ea typeface="Cambria Math" panose="02040503050406030204" pitchFamily="18" charset="0"/>
                  </a:rPr>
                  <a:t>) </a:t>
                </a:r>
                <a:r>
                  <a:rPr lang="ru-RU" sz="2000" dirty="0">
                    <a:ea typeface="Cambria Math" panose="02040503050406030204" pitchFamily="18" charset="0"/>
                  </a:rPr>
                  <a:t>Критерий Джини (</a:t>
                </a:r>
                <a:r>
                  <a:rPr lang="en-US" sz="2000" dirty="0">
                    <a:ea typeface="Cambria Math" panose="02040503050406030204" pitchFamily="18" charset="0"/>
                  </a:rPr>
                  <a:t>Gini</a:t>
                </a:r>
                <a:r>
                  <a:rPr lang="ru-RU" sz="2000" dirty="0">
                    <a:ea typeface="Cambria Math" panose="02040503050406030204" pitchFamily="18" charset="0"/>
                  </a:rPr>
                  <a:t>)</a:t>
                </a: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b="0" i="1" dirty="0">
                    <a:latin typeface="Cambria Math" panose="02040503050406030204" pitchFamily="18" charset="0"/>
                  </a:rPr>
                  <a:t> -  </a:t>
                </a:r>
                <a:r>
                  <a:rPr lang="ru-RU" sz="2000" b="0" dirty="0">
                    <a:latin typeface="Cambria Math" panose="02040503050406030204" pitchFamily="18" charset="0"/>
                  </a:rPr>
                  <a:t>вероятности классов</a:t>
                </a:r>
                <a:endParaRPr lang="en-US" sz="2000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US" sz="2000" b="0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ru-RU" sz="2000" dirty="0"/>
                  <a:t> 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e>
                      <m:li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lim>
                    </m:limLow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  <m:sup/>
                      <m:e>
                        <m:sSup>
                          <m:sSupPr>
                            <m:ctrlPr>
                              <a:rPr lang="ru-RU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ru-RU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 −[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]</m:t>
                                    </m:r>
                                    <m:r>
                                      <a:rPr lang="ru-RU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 -</a:t>
                </a:r>
                <a:r>
                  <a:rPr lang="en-US" sz="2000" dirty="0"/>
                  <a:t> </a:t>
                </a:r>
                <a:r>
                  <a:rPr lang="ru-RU" sz="2000" dirty="0"/>
                  <a:t>критерий </a:t>
                </a:r>
                <a:r>
                  <a:rPr lang="ru-RU" sz="2000" dirty="0" err="1"/>
                  <a:t>Бриера</a:t>
                </a: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000" dirty="0"/>
                  <a:t> - оптимальные вероятности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ru-RU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4353" t="-2362" b="-157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40574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классификации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ea typeface="Cambria Math" panose="02040503050406030204" pitchFamily="18" charset="0"/>
                  </a:rPr>
                  <a:t>2</a:t>
                </a:r>
                <a:r>
                  <a:rPr lang="en-US" sz="2000" dirty="0">
                    <a:ea typeface="Cambria Math" panose="02040503050406030204" pitchFamily="18" charset="0"/>
                  </a:rPr>
                  <a:t>) </a:t>
                </a:r>
                <a:r>
                  <a:rPr lang="ru-RU" sz="2000" dirty="0">
                    <a:ea typeface="Cambria Math" panose="02040503050406030204" pitchFamily="18" charset="0"/>
                  </a:rPr>
                  <a:t>Критерий Джини (</a:t>
                </a:r>
                <a:r>
                  <a:rPr lang="en-US" sz="2000" dirty="0">
                    <a:ea typeface="Cambria Math" panose="02040503050406030204" pitchFamily="18" charset="0"/>
                  </a:rPr>
                  <a:t>Gini</a:t>
                </a:r>
                <a:r>
                  <a:rPr lang="ru-RU" sz="2000" dirty="0">
                    <a:ea typeface="Cambria Math" panose="02040503050406030204" pitchFamily="18" charset="0"/>
                  </a:rPr>
                  <a:t>)</a:t>
                </a: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b="0" i="1" dirty="0">
                    <a:latin typeface="Cambria Math" panose="02040503050406030204" pitchFamily="18" charset="0"/>
                  </a:rPr>
                  <a:t> -  </a:t>
                </a:r>
                <a:r>
                  <a:rPr lang="ru-RU" sz="2000" b="0" dirty="0">
                    <a:latin typeface="Cambria Math" panose="02040503050406030204" pitchFamily="18" charset="0"/>
                  </a:rPr>
                  <a:t>вероятности классов</a:t>
                </a:r>
                <a:endParaRPr lang="en-US" sz="2000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US" sz="2000" b="0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ru-RU" sz="2000" dirty="0"/>
                  <a:t> 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e>
                      <m:li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lim>
                    </m:limLow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  <m:sup/>
                      <m:e>
                        <m:sSup>
                          <m:sSupPr>
                            <m:ctrlPr>
                              <a:rPr lang="ru-RU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ru-RU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 −[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]</m:t>
                                    </m:r>
                                    <m:r>
                                      <a:rPr lang="ru-RU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 -</a:t>
                </a:r>
                <a:r>
                  <a:rPr lang="en-US" sz="2000" dirty="0"/>
                  <a:t> </a:t>
                </a:r>
                <a:r>
                  <a:rPr lang="ru-RU" sz="2000" dirty="0"/>
                  <a:t>критерий </a:t>
                </a:r>
                <a:r>
                  <a:rPr lang="ru-RU" sz="2000" dirty="0" err="1"/>
                  <a:t>Бриера</a:t>
                </a: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000" dirty="0"/>
                  <a:t> - оптимальные вероятности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ru-RU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e>
                      </m:nary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ru-RU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4353" t="-2362" b="-157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80046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классификации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ea typeface="Cambria Math" panose="02040503050406030204" pitchFamily="18" charset="0"/>
                  </a:rPr>
                  <a:t>2</a:t>
                </a:r>
                <a:r>
                  <a:rPr lang="en-US" sz="2000" dirty="0">
                    <a:ea typeface="Cambria Math" panose="02040503050406030204" pitchFamily="18" charset="0"/>
                  </a:rPr>
                  <a:t>) </a:t>
                </a:r>
                <a:r>
                  <a:rPr lang="ru-RU" sz="2000" dirty="0">
                    <a:ea typeface="Cambria Math" panose="02040503050406030204" pitchFamily="18" charset="0"/>
                  </a:rPr>
                  <a:t>Критерий Джини (</a:t>
                </a:r>
                <a:r>
                  <a:rPr lang="en-US" sz="2000" dirty="0">
                    <a:ea typeface="Cambria Math" panose="02040503050406030204" pitchFamily="18" charset="0"/>
                  </a:rPr>
                  <a:t>Gini</a:t>
                </a:r>
                <a:r>
                  <a:rPr lang="ru-RU" sz="2000" dirty="0">
                    <a:ea typeface="Cambria Math" panose="02040503050406030204" pitchFamily="18" charset="0"/>
                  </a:rPr>
                  <a:t>)</a:t>
                </a: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b="0" i="1" dirty="0">
                    <a:latin typeface="Cambria Math" panose="02040503050406030204" pitchFamily="18" charset="0"/>
                  </a:rPr>
                  <a:t> -  </a:t>
                </a:r>
                <a:r>
                  <a:rPr lang="ru-RU" sz="2000" b="0" dirty="0">
                    <a:latin typeface="Cambria Math" panose="02040503050406030204" pitchFamily="18" charset="0"/>
                  </a:rPr>
                  <a:t>вероятности классов</a:t>
                </a:r>
                <a:endParaRPr lang="en-US" sz="2000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US" sz="2000" b="0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ru-RU" sz="2000" dirty="0"/>
                  <a:t> 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e>
                      <m:li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lim>
                    </m:limLow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  <m:sup/>
                      <m:e>
                        <m:sSup>
                          <m:sSupPr>
                            <m:ctrlPr>
                              <a:rPr lang="ru-RU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ru-RU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 −[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]</m:t>
                                    </m:r>
                                    <m:r>
                                      <a:rPr lang="ru-RU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 -</a:t>
                </a:r>
                <a:r>
                  <a:rPr lang="en-US" sz="2000" dirty="0"/>
                  <a:t> </a:t>
                </a:r>
                <a:r>
                  <a:rPr lang="ru-RU" sz="2000" dirty="0"/>
                  <a:t>критерий </a:t>
                </a:r>
                <a:r>
                  <a:rPr lang="ru-RU" sz="2000" dirty="0" err="1"/>
                  <a:t>Бриера</a:t>
                </a: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000" dirty="0"/>
                  <a:t> - оптимальные вероятности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ru-RU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e>
                      </m:nary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ru-RU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ru-RU" sz="20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e>
                      </m:nary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ru-R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ru-R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4353" t="-2362" b="-317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73034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68052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классификации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ea typeface="Cambria Math" panose="02040503050406030204" pitchFamily="18" charset="0"/>
                  </a:rPr>
                  <a:t>2</a:t>
                </a:r>
                <a:r>
                  <a:rPr lang="en-US" sz="2000" dirty="0">
                    <a:ea typeface="Cambria Math" panose="02040503050406030204" pitchFamily="18" charset="0"/>
                  </a:rPr>
                  <a:t>) </a:t>
                </a:r>
                <a:r>
                  <a:rPr lang="ru-RU" sz="2000" dirty="0">
                    <a:ea typeface="Cambria Math" panose="02040503050406030204" pitchFamily="18" charset="0"/>
                  </a:rPr>
                  <a:t>Критерий Джини (</a:t>
                </a:r>
                <a:r>
                  <a:rPr lang="en-US" sz="2000" dirty="0">
                    <a:ea typeface="Cambria Math" panose="02040503050406030204" pitchFamily="18" charset="0"/>
                  </a:rPr>
                  <a:t>Gini</a:t>
                </a:r>
                <a:r>
                  <a:rPr lang="ru-RU" sz="2000" dirty="0">
                    <a:ea typeface="Cambria Math" panose="02040503050406030204" pitchFamily="18" charset="0"/>
                  </a:rPr>
                  <a:t>)</a:t>
                </a: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=(1, 1, 1, 2, 2, 2)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1−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000" b="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680520"/>
              </a:xfrm>
              <a:prstGeom prst="rect">
                <a:avLst/>
              </a:prstGeom>
              <a:blipFill>
                <a:blip r:embed="rId2"/>
                <a:stretch>
                  <a:fillRect l="-1529" t="-24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71695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68052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классификации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ea typeface="Cambria Math" panose="02040503050406030204" pitchFamily="18" charset="0"/>
                  </a:rPr>
                  <a:t>2</a:t>
                </a:r>
                <a:r>
                  <a:rPr lang="en-US" sz="2000" dirty="0">
                    <a:ea typeface="Cambria Math" panose="02040503050406030204" pitchFamily="18" charset="0"/>
                  </a:rPr>
                  <a:t>) </a:t>
                </a:r>
                <a:r>
                  <a:rPr lang="ru-RU" sz="2000" dirty="0">
                    <a:ea typeface="Cambria Math" panose="02040503050406030204" pitchFamily="18" charset="0"/>
                  </a:rPr>
                  <a:t>Критерий Джини (</a:t>
                </a:r>
                <a:r>
                  <a:rPr lang="en-US" sz="2000" dirty="0">
                    <a:ea typeface="Cambria Math" panose="02040503050406030204" pitchFamily="18" charset="0"/>
                  </a:rPr>
                  <a:t>Gini</a:t>
                </a:r>
                <a:r>
                  <a:rPr lang="ru-RU" sz="2000" dirty="0">
                    <a:ea typeface="Cambria Math" panose="02040503050406030204" pitchFamily="18" charset="0"/>
                  </a:rPr>
                  <a:t>)</a:t>
                </a: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=(1, 1, 1, 2, 2, 2)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1−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000" b="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=(1, 1, 1, 2, 3, 4)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US" sz="2000">
                          <a:latin typeface="Cambria Math" panose="02040503050406030204" pitchFamily="18" charset="0"/>
                        </a:rPr>
                        <m:t>=1−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/6)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(1/6)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(1/6)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(1/6)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ru-RU" sz="2000" b="0" i="0" smtClean="0">
                          <a:latin typeface="Cambria Math" panose="02040503050406030204" pitchFamily="18" charset="0"/>
                        </a:rPr>
                        <m:t>66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680520"/>
              </a:xfrm>
              <a:prstGeom prst="rect">
                <a:avLst/>
              </a:prstGeom>
              <a:blipFill>
                <a:blip r:embed="rId2"/>
                <a:stretch>
                  <a:fillRect l="-1529" t="-24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86979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1916832"/>
            <a:ext cx="10793228" cy="4680520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Задача классификации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>
                <a:ea typeface="Cambria Math" panose="02040503050406030204" pitchFamily="18" charset="0"/>
              </a:rPr>
              <a:t>3</a:t>
            </a:r>
            <a:r>
              <a:rPr lang="en-US" sz="2000" dirty="0">
                <a:ea typeface="Cambria Math" panose="02040503050406030204" pitchFamily="18" charset="0"/>
              </a:rPr>
              <a:t>) </a:t>
            </a:r>
            <a:r>
              <a:rPr lang="ru-RU" sz="2000" dirty="0" err="1">
                <a:ea typeface="Cambria Math" panose="02040503050406030204" pitchFamily="18" charset="0"/>
              </a:rPr>
              <a:t>Энтропийный</a:t>
            </a:r>
            <a:r>
              <a:rPr lang="ru-RU" sz="2000" dirty="0">
                <a:ea typeface="Cambria Math" panose="02040503050406030204" pitchFamily="18" charset="0"/>
              </a:rPr>
              <a:t> критерий (</a:t>
            </a:r>
            <a:r>
              <a:rPr lang="en-US" sz="2000" dirty="0">
                <a:ea typeface="Cambria Math" panose="02040503050406030204" pitchFamily="18" charset="0"/>
              </a:rPr>
              <a:t>entropy</a:t>
            </a:r>
            <a:r>
              <a:rPr lang="ru-RU" sz="2000" dirty="0">
                <a:ea typeface="Cambria Math" panose="02040503050406030204" pitchFamily="18" charset="0"/>
              </a:rPr>
              <a:t>)</a:t>
            </a:r>
            <a:endParaRPr lang="en-US" sz="2000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005473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68052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классификации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ea typeface="Cambria Math" panose="02040503050406030204" pitchFamily="18" charset="0"/>
                  </a:rPr>
                  <a:t>3</a:t>
                </a:r>
                <a:r>
                  <a:rPr lang="en-US" sz="2000" dirty="0">
                    <a:ea typeface="Cambria Math" panose="02040503050406030204" pitchFamily="18" charset="0"/>
                  </a:rPr>
                  <a:t>) </a:t>
                </a:r>
                <a:r>
                  <a:rPr lang="ru-RU" sz="2000" dirty="0" err="1">
                    <a:ea typeface="Cambria Math" panose="02040503050406030204" pitchFamily="18" charset="0"/>
                  </a:rPr>
                  <a:t>Энтропийный</a:t>
                </a:r>
                <a:r>
                  <a:rPr lang="ru-RU" sz="2000" dirty="0">
                    <a:ea typeface="Cambria Math" panose="02040503050406030204" pitchFamily="18" charset="0"/>
                  </a:rPr>
                  <a:t> критерий (</a:t>
                </a:r>
                <a:r>
                  <a:rPr lang="en-US" sz="2000" dirty="0">
                    <a:ea typeface="Cambria Math" panose="02040503050406030204" pitchFamily="18" charset="0"/>
                  </a:rPr>
                  <a:t>entropy</a:t>
                </a:r>
                <a:r>
                  <a:rPr lang="ru-RU" sz="2000" dirty="0">
                    <a:ea typeface="Cambria Math" panose="02040503050406030204" pitchFamily="18" charset="0"/>
                  </a:rPr>
                  <a:t>)</a:t>
                </a: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ru-RU" sz="2000" dirty="0"/>
                  <a:t> 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e>
                      <m:li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lim>
                    </m:limLow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d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e>
                                </m:nary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p>
                          </m:e>
                        </m:nary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680520"/>
              </a:xfrm>
              <a:prstGeom prst="rect">
                <a:avLst/>
              </a:prstGeom>
              <a:blipFill>
                <a:blip r:embed="rId2"/>
                <a:stretch>
                  <a:fillRect l="-1529" t="-24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86847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68052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классификации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ea typeface="Cambria Math" panose="02040503050406030204" pitchFamily="18" charset="0"/>
                  </a:rPr>
                  <a:t>3</a:t>
                </a:r>
                <a:r>
                  <a:rPr lang="en-US" sz="2000" dirty="0">
                    <a:ea typeface="Cambria Math" panose="02040503050406030204" pitchFamily="18" charset="0"/>
                  </a:rPr>
                  <a:t>) </a:t>
                </a:r>
                <a:r>
                  <a:rPr lang="ru-RU" sz="2000" dirty="0" err="1">
                    <a:ea typeface="Cambria Math" panose="02040503050406030204" pitchFamily="18" charset="0"/>
                  </a:rPr>
                  <a:t>Энтропийный</a:t>
                </a:r>
                <a:r>
                  <a:rPr lang="ru-RU" sz="2000" dirty="0">
                    <a:ea typeface="Cambria Math" panose="02040503050406030204" pitchFamily="18" charset="0"/>
                  </a:rPr>
                  <a:t> критерий (</a:t>
                </a:r>
                <a:r>
                  <a:rPr lang="en-US" sz="2000" dirty="0">
                    <a:ea typeface="Cambria Math" panose="02040503050406030204" pitchFamily="18" charset="0"/>
                  </a:rPr>
                  <a:t>entropy</a:t>
                </a:r>
                <a:r>
                  <a:rPr lang="ru-RU" sz="2000" dirty="0">
                    <a:ea typeface="Cambria Math" panose="02040503050406030204" pitchFamily="18" charset="0"/>
                  </a:rPr>
                  <a:t>)</a:t>
                </a: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ru-RU" sz="2000" dirty="0"/>
                  <a:t> 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e>
                      <m:li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lim>
                    </m:limLow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d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e>
                                </m:nary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p>
                          </m:e>
                        </m:nary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/>
                  <a:t>=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энтропия распределения классов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680520"/>
              </a:xfrm>
              <a:prstGeom prst="rect">
                <a:avLst/>
              </a:prstGeom>
              <a:blipFill>
                <a:blip r:embed="rId2"/>
                <a:stretch>
                  <a:fillRect l="-1529" t="-24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93402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68052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классификации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ea typeface="Cambria Math" panose="02040503050406030204" pitchFamily="18" charset="0"/>
                  </a:rPr>
                  <a:t>3</a:t>
                </a:r>
                <a:r>
                  <a:rPr lang="en-US" sz="2000" dirty="0">
                    <a:ea typeface="Cambria Math" panose="02040503050406030204" pitchFamily="18" charset="0"/>
                  </a:rPr>
                  <a:t>) </a:t>
                </a:r>
                <a:r>
                  <a:rPr lang="ru-RU" sz="2000" dirty="0" err="1">
                    <a:ea typeface="Cambria Math" panose="02040503050406030204" pitchFamily="18" charset="0"/>
                  </a:rPr>
                  <a:t>Энтропийный</a:t>
                </a:r>
                <a:r>
                  <a:rPr lang="ru-RU" sz="2000" dirty="0">
                    <a:ea typeface="Cambria Math" panose="02040503050406030204" pitchFamily="18" charset="0"/>
                  </a:rPr>
                  <a:t> критерий (</a:t>
                </a:r>
                <a:r>
                  <a:rPr lang="en-US" sz="2000" dirty="0">
                    <a:ea typeface="Cambria Math" panose="02040503050406030204" pitchFamily="18" charset="0"/>
                  </a:rPr>
                  <a:t>entropy</a:t>
                </a:r>
                <a:r>
                  <a:rPr lang="ru-RU" sz="2000" dirty="0">
                    <a:ea typeface="Cambria Math" panose="02040503050406030204" pitchFamily="18" charset="0"/>
                  </a:rPr>
                  <a:t>)</a:t>
                </a: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ru-RU" sz="2000" dirty="0"/>
                  <a:t> 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e>
                      <m:li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lim>
                    </m:limLow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d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e>
                                </m:nary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p>
                          </m:e>
                        </m:nary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/>
                  <a:t>=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энтропия распределения классов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ru-RU" sz="2000" dirty="0"/>
                  <a:t> = 0, если только 1 класс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680520"/>
              </a:xfrm>
              <a:prstGeom prst="rect">
                <a:avLst/>
              </a:prstGeom>
              <a:blipFill>
                <a:blip r:embed="rId2"/>
                <a:stretch>
                  <a:fillRect l="-1529" t="-24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51800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68052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классификации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ea typeface="Cambria Math" panose="02040503050406030204" pitchFamily="18" charset="0"/>
                  </a:rPr>
                  <a:t>3</a:t>
                </a:r>
                <a:r>
                  <a:rPr lang="en-US" sz="2000" dirty="0">
                    <a:ea typeface="Cambria Math" panose="02040503050406030204" pitchFamily="18" charset="0"/>
                  </a:rPr>
                  <a:t>) </a:t>
                </a:r>
                <a:r>
                  <a:rPr lang="ru-RU" sz="2000" dirty="0" err="1">
                    <a:ea typeface="Cambria Math" panose="02040503050406030204" pitchFamily="18" charset="0"/>
                  </a:rPr>
                  <a:t>Энтропийный</a:t>
                </a:r>
                <a:r>
                  <a:rPr lang="ru-RU" sz="2000" dirty="0">
                    <a:ea typeface="Cambria Math" panose="02040503050406030204" pitchFamily="18" charset="0"/>
                  </a:rPr>
                  <a:t> критерий (</a:t>
                </a:r>
                <a:r>
                  <a:rPr lang="en-US" sz="2000" dirty="0">
                    <a:ea typeface="Cambria Math" panose="02040503050406030204" pitchFamily="18" charset="0"/>
                  </a:rPr>
                  <a:t>entropy</a:t>
                </a:r>
                <a:r>
                  <a:rPr lang="ru-RU" sz="2000" dirty="0">
                    <a:ea typeface="Cambria Math" panose="02040503050406030204" pitchFamily="18" charset="0"/>
                  </a:rPr>
                  <a:t>)</a:t>
                </a: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ru-RU" sz="2000" dirty="0"/>
                  <a:t> 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e>
                      <m:li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lim>
                    </m:limLow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d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e>
                                </m:nary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p>
                          </m:e>
                        </m:nary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/>
                  <a:t>=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энтропия распределения классов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ru-RU" sz="2000" dirty="0"/>
                  <a:t> = 0, если только 1 класс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ru-RU" sz="2000" dirty="0"/>
                  <a:t> = большое, если равномерное распределение объектов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680520"/>
              </a:xfrm>
              <a:prstGeom prst="rect">
                <a:avLst/>
              </a:prstGeom>
              <a:blipFill>
                <a:blip r:embed="rId2"/>
                <a:stretch>
                  <a:fillRect l="-1529" t="-24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6790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Решающие деревья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977B04C-26E0-3B4B-9113-B8387B09A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800" y="2420888"/>
            <a:ext cx="5511800" cy="3721100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1916832"/>
            <a:ext cx="10793228" cy="4243035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  <a:p>
            <a:pPr>
              <a:buFontTx/>
              <a:buChar char="-"/>
            </a:pPr>
            <a:endParaRPr lang="ru-RU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165480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1916832"/>
            <a:ext cx="10793228" cy="4680520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Выбор лучшего предиката</a:t>
            </a:r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4543556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68052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Выбор лучшего предиката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680520"/>
              </a:xfrm>
              <a:prstGeom prst="rect">
                <a:avLst/>
              </a:prstGeom>
              <a:blipFill>
                <a:blip r:embed="rId2"/>
                <a:stretch>
                  <a:fillRect l="-1529" t="-24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99222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68052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Выбор лучшего предиката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⇒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2000" dirty="0"/>
                  <a:t>чем больше изменились</a:t>
                </a:r>
                <a:r>
                  <a:rPr lang="en-US" sz="2000" dirty="0"/>
                  <a:t>(</a:t>
                </a:r>
                <a:r>
                  <a:rPr lang="ru-RU" sz="2000" dirty="0"/>
                  <a:t>уменьшились</a:t>
                </a:r>
                <a:r>
                  <a:rPr lang="en-US" sz="2000" dirty="0"/>
                  <a:t>)</a:t>
                </a:r>
                <a:r>
                  <a:rPr lang="ru-RU" sz="2000" dirty="0"/>
                  <a:t> критерии информативности у дочерних вершин, по сравнению</a:t>
                </a:r>
                <a:r>
                  <a:rPr lang="en-US" sz="2000" dirty="0"/>
                  <a:t> </a:t>
                </a:r>
                <a:r>
                  <a:rPr lang="ru-RU" sz="2000" dirty="0"/>
                  <a:t>с родительской вершиной, тем лучше.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680520"/>
              </a:xfrm>
              <a:prstGeom prst="rect">
                <a:avLst/>
              </a:prstGeom>
              <a:blipFill>
                <a:blip r:embed="rId2"/>
                <a:stretch>
                  <a:fillRect l="-2235" t="-24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54725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15212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Обработка пропусков 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 решающих деревьях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1) считаем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2000" dirty="0"/>
                  <a:t> только для известных объектов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66230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15212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Обработка пропусков 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 решающих деревьях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1) считаем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2000" dirty="0"/>
                  <a:t> только для известных объектов</a:t>
                </a:r>
              </a:p>
              <a:p>
                <a:pPr marL="0" indent="0">
                  <a:buNone/>
                </a:pPr>
                <a:r>
                  <a:rPr lang="ru-RU" sz="2000" dirty="0"/>
                  <a:t>2) если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2000" dirty="0"/>
                  <a:t> оказался лучшим, отправляем пропуски и 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ru-RU" sz="2000" dirty="0"/>
                  <a:t> и 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33973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15212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Обработка пропусков 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 решающих деревьях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1) считаем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2000" dirty="0"/>
                  <a:t> только для известных объектов</a:t>
                </a:r>
              </a:p>
              <a:p>
                <a:pPr marL="0" indent="0">
                  <a:buNone/>
                </a:pPr>
                <a:r>
                  <a:rPr lang="ru-RU" sz="2000" dirty="0"/>
                  <a:t>2) если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2000" dirty="0"/>
                  <a:t> оказался лучшим, отправляем пропуски и 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ru-RU" sz="2000" dirty="0"/>
                  <a:t> и 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Предсказание на новых объектах: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98518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15212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Обработка пропусков 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 решающих деревьях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2420888"/>
            <a:ext cx="10793228" cy="3738979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Суррогатный предикат: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9423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15212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Обработка пропусков 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 решающих деревьях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Суррогатный предикат:</a:t>
                </a:r>
              </a:p>
              <a:p>
                <a:pPr marL="0" indent="0">
                  <a:buNone/>
                </a:pPr>
                <a:r>
                  <a:rPr lang="ru-RU" sz="2000" dirty="0"/>
                  <a:t>для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ru-RU" sz="2000" dirty="0"/>
                  <a:t> найдем другой признак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ru-RU" sz="2000" dirty="0"/>
                  <a:t>, который дает похожее разбиение (похожие объекты отправляются в лево и право)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  <a:blipFill>
                <a:blip r:embed="rId2"/>
                <a:stretch>
                  <a:fillRect l="-1529" r="-12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38751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15212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Обработка пропусков 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 решающих деревьях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Суррогатный предикат:</a:t>
                </a:r>
              </a:p>
              <a:p>
                <a:pPr marL="0" indent="0">
                  <a:buNone/>
                </a:pPr>
                <a:r>
                  <a:rPr lang="ru-RU" sz="2000" dirty="0"/>
                  <a:t>для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ru-RU" sz="2000" dirty="0"/>
                  <a:t> найдем другой признак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ru-RU" sz="2000" dirty="0"/>
                  <a:t>, который дает похожее разбиение (похожие объекты отправляются в лево и право)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суррогатный предикат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  <a:blipFill>
                <a:blip r:embed="rId2"/>
                <a:stretch>
                  <a:fillRect l="-1529" r="-12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6795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Работа с категориальными признаками 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 решающих деревьях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2420888"/>
            <a:ext cx="10793228" cy="3738979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517049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Решающие деревья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977B04C-26E0-3B4B-9113-B8387B09A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800" y="2420888"/>
            <a:ext cx="5511800" cy="3721100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1916832"/>
            <a:ext cx="10793228" cy="4243035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Решающие деревья:</a:t>
            </a:r>
          </a:p>
          <a:p>
            <a:pPr>
              <a:buFontTx/>
              <a:buChar char="-"/>
            </a:pPr>
            <a:r>
              <a:rPr lang="ru-RU" sz="2000" dirty="0"/>
              <a:t>бинарные деревья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82053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Работа с категориальными признаками 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 решающих деревьях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2420888"/>
            <a:ext cx="10793228" cy="3738979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1) предикат с числом потомков, равному числу категорий признака </a:t>
            </a:r>
            <a:endParaRPr lang="ru-RU" sz="20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8850614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Работа с категориальными признаками 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 решающих деревьях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1) предикат с числом потомков, равному числу категорий признака </a:t>
                </a:r>
                <a:endParaRPr lang="ru-RU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ru-RU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 …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84934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Работа с категориальными признаками 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 решающих деревьях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1) предикат с числом потомков, равному числу категорий признака </a:t>
                </a:r>
                <a:endParaRPr lang="ru-RU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ru-RU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 …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>
                  <a:buFontTx/>
                  <a:buChar char="-"/>
                </a:pPr>
                <a:r>
                  <a:rPr lang="ru-RU" sz="2000" dirty="0"/>
                  <a:t>быстро растет объем дерева</a:t>
                </a: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84873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Работа с категориальными признаками 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 решающих деревьях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1) предикат с числом потомков, равному числу категорий признака </a:t>
                </a:r>
                <a:endParaRPr lang="ru-RU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ru-RU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 …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>
                  <a:buFontTx/>
                  <a:buChar char="-"/>
                </a:pPr>
                <a:r>
                  <a:rPr lang="ru-RU" sz="2000" dirty="0"/>
                  <a:t>быстро растет объем дерева</a:t>
                </a:r>
              </a:p>
              <a:p>
                <a:pPr>
                  <a:buFontTx/>
                  <a:buChar char="-"/>
                </a:pPr>
                <a:r>
                  <a:rPr lang="ru-RU" sz="2000" dirty="0"/>
                  <a:t>категориальный признак будет выбираться чаще, чем числовой</a:t>
                </a: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34216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Работа с категориальными признаками 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 решающих деревьях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2420888"/>
            <a:ext cx="10793228" cy="3738979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ru-R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) найдем лучшее разбиение среди попарных разбиений категориального признака</a:t>
            </a:r>
            <a:endParaRPr lang="en-US" sz="2000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6001120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Работа с категориальными признаками 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 решающих деревьях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найдем лучшее разбиение среди попарных разбиений категориального признака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95038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Работа с категориальными признаками 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 решающих деревьях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найдем лучшее разбиение среди попарных разбиений категориального признака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45305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Работа с категориальными признаками 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 решающих деревьях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найдем лучшее разбиение среди попарных разбиений категориального признака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>
                  <a:buFontTx/>
                  <a:buChar char="-"/>
                </a:pPr>
                <a:r>
                  <a:rPr lang="ru-RU" sz="2000" dirty="0"/>
                  <a:t>перебор большого числа вариантов</a:t>
                </a: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62883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Работа с категориальными признаками 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 решающих деревьях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2420888"/>
            <a:ext cx="10793228" cy="3738979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3) бинарная классификация</a:t>
            </a:r>
            <a:endParaRPr lang="en-US" sz="2000" dirty="0"/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9368923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Работа с категориальными признаками 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 решающих деревьях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3) бинарная классификация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объекты, в вершине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у которых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й признак=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9351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Решающие деревья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977B04C-26E0-3B4B-9113-B8387B09A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800" y="2420888"/>
            <a:ext cx="5511800" cy="3721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Решающие деревья:</a:t>
                </a:r>
              </a:p>
              <a:p>
                <a:pPr>
                  <a:buFontTx/>
                  <a:buChar char="-"/>
                </a:pPr>
                <a:r>
                  <a:rPr lang="ru-RU" sz="2000" dirty="0"/>
                  <a:t>бинарные деревья</a:t>
                </a:r>
              </a:p>
              <a:p>
                <a:pPr>
                  <a:buFontTx/>
                  <a:buChar char="-"/>
                </a:pPr>
                <a:r>
                  <a:rPr lang="ru-RU" sz="2000" dirty="0"/>
                  <a:t>во внутренних вершинах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u-RU" sz="2000" dirty="0"/>
                  <a:t>  заданы предикаты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Предикат – это функция, которая на вход принимает</a:t>
                </a:r>
              </a:p>
              <a:p>
                <a:pPr marL="0" indent="0">
                  <a:buNone/>
                </a:pPr>
                <a:r>
                  <a:rPr lang="ru-RU" sz="2000" dirty="0"/>
                  <a:t>объект и выдает ответ 0 или 1.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… 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→{0,1}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3"/>
                <a:stretch>
                  <a:fillRect l="-1529" t="-26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65186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Работа с категориальными признаками 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 решающих деревьях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3) бинарная классификация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объекты, в вершине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у которых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й признак=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d>
                          <m:d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число таких объектов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3254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Работа с категориальными признаками 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 решающих деревьях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3) бинарная классификация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объекты, в вершине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у которых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й признак=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d>
                          <m:d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число таких объектов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упорядочим по доле положительный объектов в  категориях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(1)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ru-RU" sz="20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∋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=+1]</m:t>
                          </m:r>
                        </m:e>
                      </m:nary>
                      <m:r>
                        <a:rPr lang="ru-RU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… ≤</m:t>
                      </m:r>
                      <m:f>
                        <m:f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∋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=+1]</m:t>
                          </m:r>
                        </m:e>
                      </m:nary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  <a:blipFill>
                <a:blip r:embed="rId2"/>
                <a:stretch>
                  <a:fillRect l="-1529" b="-172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73014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Работа с категориальными признаками 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 решающих деревьях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2420888"/>
            <a:ext cx="10793228" cy="3738979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3) бинарная классификация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45908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Работа с категориальными признаками 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 решающих деревьях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3) бинарная классификация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Заменим категории числами: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(1)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0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…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07909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Работа с категориальными признаками 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 решающих деревьях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3) бинарная классификация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Заменим категории числами: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(1)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0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…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/>
                  <a:t> </a:t>
                </a:r>
                <a:r>
                  <a:rPr lang="ru-RU" sz="2000" dirty="0"/>
                  <a:t>и разбиваем как числовой признак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57498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Работа с категориальными признаками 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 решающих деревьях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2420888"/>
            <a:ext cx="10793228" cy="3738979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4) регрессия</a:t>
            </a:r>
            <a:endParaRPr lang="en-US" sz="2000" dirty="0"/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171594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Работа с категориальными признаками 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 решающих деревьях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2420888"/>
            <a:ext cx="10793228" cy="3738979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4) регрессия</a:t>
            </a:r>
            <a:endParaRPr lang="en-US" sz="2000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сортируем по среднему значению целевой переменной в категории</a:t>
            </a:r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7679755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Работа с категориальными признаками 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 решающих деревьях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4) регрессия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сортируем по среднему значению целевой переменной в категории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∋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ru-RU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… ≤</m:t>
                      </m:r>
                      <m:f>
                        <m:f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∋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97902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Стрижка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39416" y="1988840"/>
            <a:ext cx="10793228" cy="4243035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Стрижка деревьев – </a:t>
            </a:r>
            <a:r>
              <a:rPr lang="en-US" sz="2000" dirty="0"/>
              <a:t>pruning</a:t>
            </a:r>
            <a:endParaRPr lang="ru-RU" sz="2000" dirty="0"/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0693541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Стрижка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39416" y="1988840"/>
            <a:ext cx="10793228" cy="4243035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Стрижка деревьев – </a:t>
            </a:r>
            <a:r>
              <a:rPr lang="en-US" sz="2000" dirty="0"/>
              <a:t>pruning</a:t>
            </a:r>
            <a:endParaRPr lang="ru-RU" sz="2000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1) Построим дерево, в каждом листе которого находится только один класс</a:t>
            </a:r>
          </a:p>
        </p:txBody>
      </p:sp>
    </p:spTree>
    <p:extLst>
      <p:ext uri="{BB962C8B-B14F-4D97-AF65-F5344CB8AC3E}">
        <p14:creationId xmlns:p14="http://schemas.microsoft.com/office/powerpoint/2010/main" val="1757326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Решающие деревья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977B04C-26E0-3B4B-9113-B8387B09A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800" y="2420888"/>
            <a:ext cx="5511800" cy="3721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Решающие деревья:</a:t>
                </a:r>
              </a:p>
              <a:p>
                <a:pPr>
                  <a:buFontTx/>
                  <a:buChar char="-"/>
                </a:pPr>
                <a:r>
                  <a:rPr lang="ru-RU" sz="2000" dirty="0"/>
                  <a:t>бинарные деревья</a:t>
                </a:r>
              </a:p>
              <a:p>
                <a:pPr>
                  <a:buFontTx/>
                  <a:buChar char="-"/>
                </a:pPr>
                <a:r>
                  <a:rPr lang="ru-RU" sz="2000" dirty="0"/>
                  <a:t>во внутренних вершинах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u-RU" sz="2000" dirty="0"/>
                  <a:t>  заданы предикаты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Предикат – это функция, которая на вход принимает</a:t>
                </a:r>
              </a:p>
              <a:p>
                <a:pPr marL="0" indent="0">
                  <a:buNone/>
                </a:pPr>
                <a:r>
                  <a:rPr lang="ru-RU" sz="2000" dirty="0"/>
                  <a:t>объект и выдает ответ 0 или 1.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… 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→{0,1}</m:t>
                      </m:r>
                    </m:oMath>
                  </m:oMathPara>
                </a14:m>
                <a:endParaRPr lang="ru-RU" sz="2000" dirty="0"/>
              </a:p>
              <a:p>
                <a:pPr>
                  <a:buFontTx/>
                  <a:buChar char="-"/>
                </a:pPr>
                <a:r>
                  <a:rPr lang="ru-RU" sz="2000" dirty="0"/>
                  <a:t> для листовых вершин заданы прогнозы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ru-RU" sz="2000" dirty="0"/>
              </a:p>
              <a:p>
                <a:pPr>
                  <a:buFontTx/>
                  <a:buChar char="-"/>
                </a:pPr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3"/>
                <a:stretch>
                  <a:fillRect l="-1529" t="-26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214865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Стрижка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988840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Стрижка деревьев – </a:t>
                </a:r>
                <a:r>
                  <a:rPr lang="en-US" sz="2000" dirty="0"/>
                  <a:t>pruning</a:t>
                </a: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1) Построим дерево, в каждом листе которого находится только один класс</a:t>
                </a:r>
              </a:p>
              <a:p>
                <a:pPr marL="0" indent="0">
                  <a:buNone/>
                </a:pPr>
                <a:r>
                  <a:rPr lang="ru-RU" sz="2000" dirty="0"/>
                  <a:t>2) Введем новый функционал, добавив штраф за количество листьев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988840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38437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Стрижка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988840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Стрижка деревьев – </a:t>
                </a:r>
                <a:r>
                  <a:rPr lang="en-US" sz="2000" dirty="0"/>
                  <a:t>pruning</a:t>
                </a: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1) Построим дерево, в каждом листе которого находится только один класс</a:t>
                </a:r>
              </a:p>
              <a:p>
                <a:pPr marL="0" indent="0">
                  <a:buNone/>
                </a:pPr>
                <a:r>
                  <a:rPr lang="ru-RU" sz="2000" dirty="0"/>
                  <a:t>2) Введем новый функционал, добавив штраф за количество листьев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число листьев в поддереве </a:t>
                </a:r>
                <a:r>
                  <a:rPr lang="en-US" sz="2000" dirty="0"/>
                  <a:t>T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988840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304005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Композиции моделей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  <a:blipFill>
                <a:blip r:embed="rId2"/>
                <a:stretch>
                  <a:fillRect l="-824" t="-7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9712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Композиции моделей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bootstrap: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  <a:blipFill>
                <a:blip r:embed="rId2"/>
                <a:stretch>
                  <a:fillRect l="-1529" t="-7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80887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Композиции моделей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bootstrap:</a:t>
                </a:r>
              </a:p>
              <a:p>
                <a:pPr marL="0" indent="0">
                  <a:buNone/>
                </a:pPr>
                <a:r>
                  <a:rPr lang="ru-RU" sz="2000" dirty="0"/>
                  <a:t>из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делаем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случайных </a:t>
                </a:r>
                <a:r>
                  <a:rPr lang="ru-RU" sz="2000" dirty="0" err="1"/>
                  <a:t>подвыборок</a:t>
                </a:r>
                <a:r>
                  <a:rPr lang="ru-RU" sz="2000" dirty="0"/>
                  <a:t> с возвращением размера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  <a:blipFill>
                <a:blip r:embed="rId2"/>
                <a:stretch>
                  <a:fillRect l="-1529" t="-7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09542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Композиции моделей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bootstrap:</a:t>
                </a:r>
              </a:p>
              <a:p>
                <a:pPr marL="0" indent="0">
                  <a:buNone/>
                </a:pPr>
                <a:r>
                  <a:rPr lang="ru-RU" sz="2000" dirty="0"/>
                  <a:t>из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делаем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случайных </a:t>
                </a:r>
                <a:r>
                  <a:rPr lang="ru-RU" sz="2000" dirty="0" err="1"/>
                  <a:t>подвыборок</a:t>
                </a:r>
                <a:r>
                  <a:rPr lang="ru-RU" sz="2000" dirty="0"/>
                  <a:t> с возвращением размера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2000" dirty="0"/>
                  <a:t> - модели на этих выборках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  <a:blipFill>
                <a:blip r:embed="rId2"/>
                <a:stretch>
                  <a:fillRect l="-1529" t="-7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728536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Композиции моделей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bootstrap:</a:t>
                </a:r>
              </a:p>
              <a:p>
                <a:pPr marL="0" indent="0">
                  <a:buNone/>
                </a:pPr>
                <a:r>
                  <a:rPr lang="ru-RU" sz="2000" dirty="0"/>
                  <a:t>из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делаем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случайных </a:t>
                </a:r>
                <a:r>
                  <a:rPr lang="ru-RU" sz="2000" dirty="0" err="1"/>
                  <a:t>подвыборок</a:t>
                </a:r>
                <a:r>
                  <a:rPr lang="ru-RU" sz="2000" dirty="0"/>
                  <a:t> с возвращением размера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2000" dirty="0"/>
                  <a:t> - модели на этих выборках</a:t>
                </a:r>
              </a:p>
              <a:p>
                <a:pPr marL="0" indent="0">
                  <a:buNone/>
                </a:pPr>
                <a:r>
                  <a:rPr lang="en-US" sz="2000" dirty="0"/>
                  <a:t>p(x) – </a:t>
                </a:r>
                <a:r>
                  <a:rPr lang="ru-RU" sz="2000" dirty="0"/>
                  <a:t>распределение на </a:t>
                </a:r>
                <a:r>
                  <a:rPr lang="en-US" sz="2000" dirty="0"/>
                  <a:t>X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  <a:blipFill>
                <a:blip r:embed="rId2"/>
                <a:stretch>
                  <a:fillRect l="-1529" t="-7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04609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Композиции моделей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bootstrap:</a:t>
                </a:r>
              </a:p>
              <a:p>
                <a:pPr marL="0" indent="0">
                  <a:buNone/>
                </a:pPr>
                <a:r>
                  <a:rPr lang="ru-RU" sz="2000" dirty="0"/>
                  <a:t>из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делаем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случайных </a:t>
                </a:r>
                <a:r>
                  <a:rPr lang="ru-RU" sz="2000" dirty="0" err="1"/>
                  <a:t>подвыборок</a:t>
                </a:r>
                <a:r>
                  <a:rPr lang="ru-RU" sz="2000" dirty="0"/>
                  <a:t> с возвращением размера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2000" dirty="0"/>
                  <a:t> - модели на этих выборках</a:t>
                </a:r>
              </a:p>
              <a:p>
                <a:pPr marL="0" indent="0">
                  <a:buNone/>
                </a:pPr>
                <a:r>
                  <a:rPr lang="en-US" sz="2000" dirty="0"/>
                  <a:t>p(x) – </a:t>
                </a:r>
                <a:r>
                  <a:rPr lang="ru-RU" sz="2000" dirty="0"/>
                  <a:t>распределение на </a:t>
                </a:r>
                <a:r>
                  <a:rPr lang="en-US" sz="2000" dirty="0"/>
                  <a:t>X</a:t>
                </a:r>
              </a:p>
              <a:p>
                <a:pPr marL="0" indent="0">
                  <a:buNone/>
                </a:pPr>
                <a:r>
                  <a:rPr lang="en-US" sz="2000" dirty="0"/>
                  <a:t>y(x) – </a:t>
                </a:r>
                <a:r>
                  <a:rPr lang="ru-RU" sz="2000" dirty="0"/>
                  <a:t>правильных ответ на </a:t>
                </a:r>
                <a:r>
                  <a:rPr lang="en-US" sz="2000" dirty="0"/>
                  <a:t>x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  <a:blipFill>
                <a:blip r:embed="rId2"/>
                <a:stretch>
                  <a:fillRect l="-1529" t="-7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63536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Композиции моделей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bootstrap:</a:t>
                </a:r>
              </a:p>
              <a:p>
                <a:pPr marL="0" indent="0">
                  <a:buNone/>
                </a:pPr>
                <a:r>
                  <a:rPr lang="ru-RU" sz="2000" dirty="0"/>
                  <a:t>из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делаем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случайных </a:t>
                </a:r>
                <a:r>
                  <a:rPr lang="ru-RU" sz="2000" dirty="0" err="1"/>
                  <a:t>подвыборок</a:t>
                </a:r>
                <a:r>
                  <a:rPr lang="ru-RU" sz="2000" dirty="0"/>
                  <a:t> с возвращением размера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2000" dirty="0"/>
                  <a:t> - модели на этих выборках</a:t>
                </a:r>
              </a:p>
              <a:p>
                <a:pPr marL="0" indent="0">
                  <a:buNone/>
                </a:pPr>
                <a:r>
                  <a:rPr lang="en-US" sz="2000" dirty="0"/>
                  <a:t>p(x) – </a:t>
                </a:r>
                <a:r>
                  <a:rPr lang="ru-RU" sz="2000" dirty="0"/>
                  <a:t>распределение на </a:t>
                </a:r>
                <a:r>
                  <a:rPr lang="en-US" sz="2000" dirty="0"/>
                  <a:t>X</a:t>
                </a:r>
              </a:p>
              <a:p>
                <a:pPr marL="0" indent="0">
                  <a:buNone/>
                </a:pPr>
                <a:r>
                  <a:rPr lang="en-US" sz="2000" dirty="0"/>
                  <a:t>y(x) – </a:t>
                </a:r>
                <a:r>
                  <a:rPr lang="ru-RU" sz="2000" dirty="0"/>
                  <a:t>правильных ответ на </a:t>
                </a:r>
                <a:r>
                  <a:rPr lang="en-US" sz="2000" dirty="0"/>
                  <a:t>x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ошибка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2000" dirty="0"/>
                  <a:t> на всем </a:t>
                </a:r>
                <a:r>
                  <a:rPr lang="en-US" sz="2000" dirty="0"/>
                  <a:t>X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  <a:blipFill>
                <a:blip r:embed="rId2"/>
                <a:stretch>
                  <a:fillRect l="-1529" t="-7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09706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Композиции моделей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bootstrap:</a:t>
                </a:r>
              </a:p>
              <a:p>
                <a:pPr marL="0" indent="0">
                  <a:buNone/>
                </a:pPr>
                <a:r>
                  <a:rPr lang="ru-RU" sz="2000" dirty="0"/>
                  <a:t>из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делаем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случайных </a:t>
                </a:r>
                <a:r>
                  <a:rPr lang="ru-RU" sz="2000" dirty="0" err="1"/>
                  <a:t>подвыборок</a:t>
                </a:r>
                <a:r>
                  <a:rPr lang="ru-RU" sz="2000" dirty="0"/>
                  <a:t> с возвращением размера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2000" dirty="0"/>
                  <a:t> - модели на этих выборках</a:t>
                </a:r>
              </a:p>
              <a:p>
                <a:pPr marL="0" indent="0">
                  <a:buNone/>
                </a:pPr>
                <a:r>
                  <a:rPr lang="en-US" sz="2000" dirty="0"/>
                  <a:t>p(x) – </a:t>
                </a:r>
                <a:r>
                  <a:rPr lang="ru-RU" sz="2000" dirty="0"/>
                  <a:t>распределение на </a:t>
                </a:r>
                <a:r>
                  <a:rPr lang="en-US" sz="2000" dirty="0"/>
                  <a:t>X</a:t>
                </a:r>
              </a:p>
              <a:p>
                <a:pPr marL="0" indent="0">
                  <a:buNone/>
                </a:pPr>
                <a:r>
                  <a:rPr lang="en-US" sz="2000" dirty="0"/>
                  <a:t>y(x) – </a:t>
                </a:r>
                <a:r>
                  <a:rPr lang="ru-RU" sz="2000" dirty="0"/>
                  <a:t>правильных ответ на </a:t>
                </a:r>
                <a:r>
                  <a:rPr lang="en-US" sz="2000" dirty="0"/>
                  <a:t>x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ошибка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2000" dirty="0"/>
                  <a:t> на всем </a:t>
                </a:r>
                <a:r>
                  <a:rPr lang="en-US" sz="2000" dirty="0"/>
                  <a:t>X</a:t>
                </a: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Предположим что:</a:t>
                </a:r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0</m:t>
                    </m:r>
                  </m:oMath>
                </a14:m>
                <a:r>
                  <a:rPr lang="en-US" sz="2000" i="1" dirty="0"/>
                  <a:t> – </a:t>
                </a:r>
                <a:r>
                  <a:rPr lang="ru-RU" sz="2000" dirty="0"/>
                  <a:t>ошибки несмещенные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  <a:blipFill>
                <a:blip r:embed="rId2"/>
                <a:stretch>
                  <a:fillRect l="-1529" t="-7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942121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6825</TotalTime>
  <Words>6842</Words>
  <Application>Microsoft Macintosh PowerPoint</Application>
  <DocSecurity>0</DocSecurity>
  <PresentationFormat>Широкоэкранный</PresentationFormat>
  <Paragraphs>1374</Paragraphs>
  <Slides>225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225</vt:i4>
      </vt:variant>
    </vt:vector>
  </HeadingPairs>
  <TitlesOfParts>
    <vt:vector size="236" baseType="lpstr">
      <vt:lpstr>Arial</vt:lpstr>
      <vt:lpstr>Calibri</vt:lpstr>
      <vt:lpstr>Calibri Light</vt:lpstr>
      <vt:lpstr>Cambria Math</vt:lpstr>
      <vt:lpstr>SB Sans Display Light</vt:lpstr>
      <vt:lpstr>SB Sans Display Regular</vt:lpstr>
      <vt:lpstr>SB Sans Display Semibold</vt:lpstr>
      <vt:lpstr>SB Sans Text Light</vt:lpstr>
      <vt:lpstr>SBSansDisplay-Light</vt:lpstr>
      <vt:lpstr>Тема Office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светлый маг</dc:title>
  <dc:subject/>
  <dc:creator>Рабушко Анна Юрьевна</dc:creator>
  <cp:keywords/>
  <dc:description/>
  <cp:lastModifiedBy>Microsoft Office User</cp:lastModifiedBy>
  <cp:revision>512</cp:revision>
  <dcterms:created xsi:type="dcterms:W3CDTF">2020-09-16T07:07:55Z</dcterms:created>
  <dcterms:modified xsi:type="dcterms:W3CDTF">2022-09-29T15:15:41Z</dcterms:modified>
  <cp:category/>
  <dc:identifier/>
  <cp:contentStatus/>
  <dc:language/>
  <cp:version/>
</cp:coreProperties>
</file>